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3.xml" ContentType="application/vnd.openxmlformats-officedocument.drawingml.chart+xml"/>
  <Override PartName="/ppt/charts/style11.xml" ContentType="application/vnd.ms-office.chartstyle+xml"/>
  <Override PartName="/ppt/charts/colors1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9" r:id="rId4"/>
    <p:sldId id="258" r:id="rId5"/>
    <p:sldId id="279" r:id="rId6"/>
    <p:sldId id="260" r:id="rId7"/>
    <p:sldId id="261" r:id="rId8"/>
    <p:sldId id="263" r:id="rId9"/>
    <p:sldId id="262" r:id="rId10"/>
    <p:sldId id="264" r:id="rId11"/>
    <p:sldId id="265" r:id="rId12"/>
    <p:sldId id="268" r:id="rId13"/>
    <p:sldId id="274" r:id="rId14"/>
    <p:sldId id="278" r:id="rId15"/>
    <p:sldId id="280" r:id="rId16"/>
    <p:sldId id="281" r:id="rId17"/>
    <p:sldId id="285" r:id="rId18"/>
    <p:sldId id="270" r:id="rId19"/>
    <p:sldId id="269" r:id="rId20"/>
    <p:sldId id="273" r:id="rId21"/>
    <p:sldId id="276" r:id="rId22"/>
    <p:sldId id="284" r:id="rId23"/>
    <p:sldId id="277" r:id="rId24"/>
    <p:sldId id="282" r:id="rId25"/>
    <p:sldId id="271" r:id="rId26"/>
    <p:sldId id="272" r:id="rId27"/>
    <p:sldId id="275" r:id="rId28"/>
    <p:sldId id="28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0" autoAdjust="0"/>
    <p:restoredTop sz="94660"/>
  </p:normalViewPr>
  <p:slideViewPr>
    <p:cSldViewPr snapToGrid="0">
      <p:cViewPr varScale="1">
        <p:scale>
          <a:sx n="67" d="100"/>
          <a:sy n="67" d="100"/>
        </p:scale>
        <p:origin x="56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aria%20roberts\AppData\Local\Box\Box%20Edit\Documents\xrNFdl6VwUm+YG6SwlcUxA==\2010-2018%20With%20Sex%20Age-1.xlsm"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1" Type="http://schemas.openxmlformats.org/officeDocument/2006/relationships/oleObject" Target="file:///C:\Users\Maria%20roberts\AppData\Local\Box\Box%20Edit\Documents\xrNFdl6VwUm+YG6SwlcUxA==\2010-2018%20With%20Sex%20Age-1.xlsm" TargetMode="External"/></Relationships>
</file>

<file path=ppt/charts/_rels/chart11.xml.rels><?xml version="1.0" encoding="UTF-8" standalone="yes"?>
<Relationships xmlns="http://schemas.openxmlformats.org/package/2006/relationships"><Relationship Id="rId1" Type="http://schemas.openxmlformats.org/officeDocument/2006/relationships/oleObject" Target="file:///C:\Users\Maria%20roberts\AppData\Local\Box\Box%20Edit\Documents\xrNFdl6VwUm+YG6SwlcUxA==\2010-2018%20With%20Sex%20Age-1.xlsm" TargetMode="External"/></Relationships>
</file>

<file path=ppt/charts/_rels/chart12.xml.rels><?xml version="1.0" encoding="UTF-8" standalone="yes"?>
<Relationships xmlns="http://schemas.openxmlformats.org/package/2006/relationships"><Relationship Id="rId3" Type="http://schemas.openxmlformats.org/officeDocument/2006/relationships/oleObject" Target="file:///C:\Users\Maria%20roberts\AppData\Local\Box\Box%20Edit\Documents\xrNFdl6VwUm+YG6SwlcUxA==\2010-2018%20With%20Sex%20Age-1.xlsm" TargetMode="External"/><Relationship Id="rId2" Type="http://schemas.microsoft.com/office/2011/relationships/chartColorStyle" Target="colors10.xml"/><Relationship Id="rId1" Type="http://schemas.microsoft.com/office/2011/relationships/chartStyle" Target="style10.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Maria%20roberts\AppData\Local\Box\Box%20Edit\Documents\xrNFdl6VwUm+YG6SwlcUxA==\2010-2018%20With%20Sex%20Age-1.xlsm" TargetMode="External"/><Relationship Id="rId2" Type="http://schemas.microsoft.com/office/2011/relationships/chartColorStyle" Target="colors11.xml"/><Relationship Id="rId1" Type="http://schemas.microsoft.com/office/2011/relationships/chartStyle" Target="style1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aria%20roberts\AppData\Local\Box\Box%20Edit\Documents\xrNFdl6VwUm+YG6SwlcUxA==\2010-2018%20With%20Sex%20Age-1.xlsm"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Maria%20roberts\AppData\Local\Box\Box%20Edit\Documents\xrNFdl6VwUm+YG6SwlcUxA==\2010-2018%20With%20Sex%20Age-1.xlsm"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Users\Maria%20roberts\AppData\Local\Box\Box%20Edit\Documents\xrNFdl6VwUm+YG6SwlcUxA==\2010-2018%20With%20Sex%20Age-1.xlsm"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Maria%20roberts\AppData\Local\Box\Box%20Edit\Documents\xrNFdl6VwUm+YG6SwlcUxA==\2010-2018%20With%20Sex%20Age-1.xlsm"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C:\Users\Maria%20roberts\AppData\Local\Box\Box%20Edit\Documents\xrNFdl6VwUm+YG6SwlcUxA==\2010-2018%20With%20Sex%20Age-1.xlsm"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C:\Users\Maria%20roberts\AppData\Local\Box\Box%20Edit\Documents\xrNFdl6VwUm+YG6SwlcUxA==\2010-2018%20With%20Sex%20Age-1.xlsm"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C:\Users\Maria%20roberts\AppData\Local\Box\Box%20Edit\Documents\xrNFdl6VwUm+YG6SwlcUxA==\2010-2018%20With%20Sex%20Age-1.xlsm"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C:\Users\Maria%20roberts\AppData\Local\Box\Box%20Edit\Documents\xrNFdl6VwUm+YG6SwlcUxA==\2010-2018%20With%20Sex%20Age-1.xlsm"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Material Proportions by month - Ej</a:t>
            </a:r>
            <a:r>
              <a:rPr lang="en-US" baseline="0"/>
              <a:t> and Zc</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'MA Proportions'!$BS$16</c:f>
              <c:strCache>
                <c:ptCount val="1"/>
                <c:pt idx="0">
                  <c:v>Packing band</c:v>
                </c:pt>
              </c:strCache>
            </c:strRef>
          </c:tx>
          <c:spPr>
            <a:solidFill>
              <a:schemeClr val="accent1"/>
            </a:solidFill>
            <a:ln>
              <a:noFill/>
            </a:ln>
            <a:effectLst/>
          </c:spPr>
          <c:invertIfNegative val="0"/>
          <c:cat>
            <c:numRef>
              <c:f>'MA Proportions'!$BR$17:$BR$28</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'MA Proportions'!$BS$17:$BS$28</c:f>
              <c:numCache>
                <c:formatCode>General</c:formatCode>
                <c:ptCount val="12"/>
                <c:pt idx="0">
                  <c:v>0.16666666666666666</c:v>
                </c:pt>
                <c:pt idx="1">
                  <c:v>0.25</c:v>
                </c:pt>
                <c:pt idx="2">
                  <c:v>0.2</c:v>
                </c:pt>
                <c:pt idx="3">
                  <c:v>0.15789473684210525</c:v>
                </c:pt>
                <c:pt idx="4">
                  <c:v>0.34782608695652173</c:v>
                </c:pt>
                <c:pt idx="5">
                  <c:v>0.2808988764044944</c:v>
                </c:pt>
                <c:pt idx="6">
                  <c:v>0.37878787878787878</c:v>
                </c:pt>
                <c:pt idx="7">
                  <c:v>0.35526315789473684</c:v>
                </c:pt>
                <c:pt idx="8">
                  <c:v>0.23762376237623761</c:v>
                </c:pt>
                <c:pt idx="9">
                  <c:v>0.12</c:v>
                </c:pt>
                <c:pt idx="10">
                  <c:v>0.30769230769230771</c:v>
                </c:pt>
                <c:pt idx="11">
                  <c:v>0</c:v>
                </c:pt>
              </c:numCache>
            </c:numRef>
          </c:val>
          <c:extLst>
            <c:ext xmlns:c16="http://schemas.microsoft.com/office/drawing/2014/chart" uri="{C3380CC4-5D6E-409C-BE32-E72D297353CC}">
              <c16:uniqueId val="{00000000-9F0F-4E4F-BF96-6E8182D793C5}"/>
            </c:ext>
          </c:extLst>
        </c:ser>
        <c:ser>
          <c:idx val="1"/>
          <c:order val="1"/>
          <c:tx>
            <c:strRef>
              <c:f>'MA Proportions'!$BT$16</c:f>
              <c:strCache>
                <c:ptCount val="1"/>
                <c:pt idx="0">
                  <c:v>Flasher</c:v>
                </c:pt>
              </c:strCache>
            </c:strRef>
          </c:tx>
          <c:spPr>
            <a:solidFill>
              <a:schemeClr val="accent2"/>
            </a:solidFill>
            <a:ln>
              <a:noFill/>
            </a:ln>
            <a:effectLst/>
          </c:spPr>
          <c:invertIfNegative val="0"/>
          <c:cat>
            <c:numRef>
              <c:f>'MA Proportions'!$BR$17:$BR$28</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'MA Proportions'!$BT$17:$BT$28</c:f>
              <c:numCache>
                <c:formatCode>General</c:formatCode>
                <c:ptCount val="12"/>
                <c:pt idx="0">
                  <c:v>0</c:v>
                </c:pt>
                <c:pt idx="1">
                  <c:v>0</c:v>
                </c:pt>
                <c:pt idx="2">
                  <c:v>0</c:v>
                </c:pt>
                <c:pt idx="3">
                  <c:v>0</c:v>
                </c:pt>
                <c:pt idx="4">
                  <c:v>0</c:v>
                </c:pt>
                <c:pt idx="5">
                  <c:v>5.6179775280898875E-2</c:v>
                </c:pt>
                <c:pt idx="6">
                  <c:v>7.575757575757576E-2</c:v>
                </c:pt>
                <c:pt idx="7">
                  <c:v>0.11842105263157894</c:v>
                </c:pt>
                <c:pt idx="8">
                  <c:v>4.9504950495049507E-2</c:v>
                </c:pt>
                <c:pt idx="9">
                  <c:v>0</c:v>
                </c:pt>
                <c:pt idx="10">
                  <c:v>0</c:v>
                </c:pt>
                <c:pt idx="11">
                  <c:v>0</c:v>
                </c:pt>
              </c:numCache>
            </c:numRef>
          </c:val>
          <c:extLst>
            <c:ext xmlns:c16="http://schemas.microsoft.com/office/drawing/2014/chart" uri="{C3380CC4-5D6E-409C-BE32-E72D297353CC}">
              <c16:uniqueId val="{00000001-9F0F-4E4F-BF96-6E8182D793C5}"/>
            </c:ext>
          </c:extLst>
        </c:ser>
        <c:ser>
          <c:idx val="2"/>
          <c:order val="2"/>
          <c:tx>
            <c:strRef>
              <c:f>'MA Proportions'!$BU$16</c:f>
              <c:strCache>
                <c:ptCount val="1"/>
                <c:pt idx="0">
                  <c:v>Monofilament</c:v>
                </c:pt>
              </c:strCache>
            </c:strRef>
          </c:tx>
          <c:spPr>
            <a:solidFill>
              <a:schemeClr val="accent3"/>
            </a:solidFill>
            <a:ln>
              <a:noFill/>
            </a:ln>
            <a:effectLst/>
          </c:spPr>
          <c:invertIfNegative val="0"/>
          <c:cat>
            <c:numRef>
              <c:f>'MA Proportions'!$BR$17:$BR$28</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'MA Proportions'!$BU$17:$BU$28</c:f>
              <c:numCache>
                <c:formatCode>General</c:formatCode>
                <c:ptCount val="12"/>
                <c:pt idx="0">
                  <c:v>0</c:v>
                </c:pt>
                <c:pt idx="1">
                  <c:v>0</c:v>
                </c:pt>
                <c:pt idx="2">
                  <c:v>0</c:v>
                </c:pt>
                <c:pt idx="3">
                  <c:v>0.10526315789473684</c:v>
                </c:pt>
                <c:pt idx="4">
                  <c:v>2.1739130434782608E-2</c:v>
                </c:pt>
                <c:pt idx="5">
                  <c:v>3.3707865168539325E-2</c:v>
                </c:pt>
                <c:pt idx="6">
                  <c:v>3.0303030303030304E-2</c:v>
                </c:pt>
                <c:pt idx="7">
                  <c:v>0</c:v>
                </c:pt>
                <c:pt idx="8">
                  <c:v>4.9504950495049507E-2</c:v>
                </c:pt>
                <c:pt idx="9">
                  <c:v>0.02</c:v>
                </c:pt>
                <c:pt idx="10">
                  <c:v>0.15384615384615385</c:v>
                </c:pt>
                <c:pt idx="11">
                  <c:v>0</c:v>
                </c:pt>
              </c:numCache>
            </c:numRef>
          </c:val>
          <c:extLst>
            <c:ext xmlns:c16="http://schemas.microsoft.com/office/drawing/2014/chart" uri="{C3380CC4-5D6E-409C-BE32-E72D297353CC}">
              <c16:uniqueId val="{00000002-9F0F-4E4F-BF96-6E8182D793C5}"/>
            </c:ext>
          </c:extLst>
        </c:ser>
        <c:ser>
          <c:idx val="3"/>
          <c:order val="3"/>
          <c:tx>
            <c:strRef>
              <c:f>'MA Proportions'!$BV$16</c:f>
              <c:strCache>
                <c:ptCount val="1"/>
                <c:pt idx="0">
                  <c:v>Rubber band</c:v>
                </c:pt>
              </c:strCache>
            </c:strRef>
          </c:tx>
          <c:spPr>
            <a:solidFill>
              <a:schemeClr val="accent4"/>
            </a:solidFill>
            <a:ln>
              <a:noFill/>
            </a:ln>
            <a:effectLst/>
          </c:spPr>
          <c:invertIfNegative val="0"/>
          <c:cat>
            <c:numRef>
              <c:f>'MA Proportions'!$BR$17:$BR$28</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'MA Proportions'!$BV$17:$BV$28</c:f>
              <c:numCache>
                <c:formatCode>General</c:formatCode>
                <c:ptCount val="12"/>
                <c:pt idx="0">
                  <c:v>0</c:v>
                </c:pt>
                <c:pt idx="1">
                  <c:v>8.3333333333333329E-2</c:v>
                </c:pt>
                <c:pt idx="2">
                  <c:v>6.6666666666666666E-2</c:v>
                </c:pt>
                <c:pt idx="3">
                  <c:v>0.15789473684210525</c:v>
                </c:pt>
                <c:pt idx="4">
                  <c:v>2.1739130434782608E-2</c:v>
                </c:pt>
                <c:pt idx="5">
                  <c:v>1.1235955056179775E-2</c:v>
                </c:pt>
                <c:pt idx="6">
                  <c:v>0</c:v>
                </c:pt>
                <c:pt idx="7">
                  <c:v>3.9473684210526314E-2</c:v>
                </c:pt>
                <c:pt idx="8">
                  <c:v>1.9801980198019802E-2</c:v>
                </c:pt>
                <c:pt idx="9">
                  <c:v>0</c:v>
                </c:pt>
                <c:pt idx="10">
                  <c:v>0</c:v>
                </c:pt>
                <c:pt idx="11">
                  <c:v>0</c:v>
                </c:pt>
              </c:numCache>
            </c:numRef>
          </c:val>
          <c:extLst>
            <c:ext xmlns:c16="http://schemas.microsoft.com/office/drawing/2014/chart" uri="{C3380CC4-5D6E-409C-BE32-E72D297353CC}">
              <c16:uniqueId val="{00000003-9F0F-4E4F-BF96-6E8182D793C5}"/>
            </c:ext>
          </c:extLst>
        </c:ser>
        <c:ser>
          <c:idx val="4"/>
          <c:order val="4"/>
          <c:tx>
            <c:strRef>
              <c:f>'MA Proportions'!$BW$16</c:f>
              <c:strCache>
                <c:ptCount val="1"/>
                <c:pt idx="0">
                  <c:v>Rope</c:v>
                </c:pt>
              </c:strCache>
            </c:strRef>
          </c:tx>
          <c:spPr>
            <a:solidFill>
              <a:schemeClr val="accent5"/>
            </a:solidFill>
            <a:ln>
              <a:noFill/>
            </a:ln>
            <a:effectLst/>
          </c:spPr>
          <c:invertIfNegative val="0"/>
          <c:cat>
            <c:numRef>
              <c:f>'MA Proportions'!$BR$17:$BR$28</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'MA Proportions'!$BW$17:$BW$28</c:f>
              <c:numCache>
                <c:formatCode>General</c:formatCode>
                <c:ptCount val="12"/>
                <c:pt idx="0">
                  <c:v>0</c:v>
                </c:pt>
                <c:pt idx="1">
                  <c:v>0</c:v>
                </c:pt>
                <c:pt idx="2">
                  <c:v>0</c:v>
                </c:pt>
                <c:pt idx="3">
                  <c:v>0</c:v>
                </c:pt>
                <c:pt idx="4">
                  <c:v>0</c:v>
                </c:pt>
                <c:pt idx="5">
                  <c:v>0</c:v>
                </c:pt>
                <c:pt idx="6">
                  <c:v>3.0303030303030304E-2</c:v>
                </c:pt>
                <c:pt idx="7">
                  <c:v>0</c:v>
                </c:pt>
                <c:pt idx="8">
                  <c:v>3.9603960396039604E-2</c:v>
                </c:pt>
                <c:pt idx="9">
                  <c:v>0</c:v>
                </c:pt>
                <c:pt idx="10">
                  <c:v>0</c:v>
                </c:pt>
                <c:pt idx="11">
                  <c:v>0</c:v>
                </c:pt>
              </c:numCache>
            </c:numRef>
          </c:val>
          <c:extLst>
            <c:ext xmlns:c16="http://schemas.microsoft.com/office/drawing/2014/chart" uri="{C3380CC4-5D6E-409C-BE32-E72D297353CC}">
              <c16:uniqueId val="{00000004-9F0F-4E4F-BF96-6E8182D793C5}"/>
            </c:ext>
          </c:extLst>
        </c:ser>
        <c:ser>
          <c:idx val="5"/>
          <c:order val="5"/>
          <c:tx>
            <c:strRef>
              <c:f>'MA Proportions'!$BX$16</c:f>
              <c:strCache>
                <c:ptCount val="1"/>
                <c:pt idx="0">
                  <c:v>Hook and Line</c:v>
                </c:pt>
              </c:strCache>
            </c:strRef>
          </c:tx>
          <c:spPr>
            <a:solidFill>
              <a:schemeClr val="accent6"/>
            </a:solidFill>
            <a:ln>
              <a:noFill/>
            </a:ln>
            <a:effectLst/>
          </c:spPr>
          <c:invertIfNegative val="0"/>
          <c:cat>
            <c:numRef>
              <c:f>'MA Proportions'!$BR$17:$BR$28</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'MA Proportions'!$BX$17:$BX$28</c:f>
              <c:numCache>
                <c:formatCode>General</c:formatCode>
                <c:ptCount val="12"/>
                <c:pt idx="0">
                  <c:v>0</c:v>
                </c:pt>
                <c:pt idx="1">
                  <c:v>0</c:v>
                </c:pt>
                <c:pt idx="2">
                  <c:v>0</c:v>
                </c:pt>
                <c:pt idx="3">
                  <c:v>0.10526315789473684</c:v>
                </c:pt>
                <c:pt idx="4">
                  <c:v>2.1739130434782608E-2</c:v>
                </c:pt>
                <c:pt idx="5">
                  <c:v>0</c:v>
                </c:pt>
                <c:pt idx="6">
                  <c:v>0</c:v>
                </c:pt>
                <c:pt idx="7">
                  <c:v>0</c:v>
                </c:pt>
                <c:pt idx="8">
                  <c:v>0</c:v>
                </c:pt>
                <c:pt idx="9">
                  <c:v>0</c:v>
                </c:pt>
                <c:pt idx="10">
                  <c:v>0</c:v>
                </c:pt>
                <c:pt idx="11">
                  <c:v>0</c:v>
                </c:pt>
              </c:numCache>
            </c:numRef>
          </c:val>
          <c:extLst>
            <c:ext xmlns:c16="http://schemas.microsoft.com/office/drawing/2014/chart" uri="{C3380CC4-5D6E-409C-BE32-E72D297353CC}">
              <c16:uniqueId val="{00000005-9F0F-4E4F-BF96-6E8182D793C5}"/>
            </c:ext>
          </c:extLst>
        </c:ser>
        <c:ser>
          <c:idx val="6"/>
          <c:order val="6"/>
          <c:tx>
            <c:strRef>
              <c:f>'MA Proportions'!$BY$16</c:f>
              <c:strCache>
                <c:ptCount val="1"/>
                <c:pt idx="0">
                  <c:v>Netting</c:v>
                </c:pt>
              </c:strCache>
            </c:strRef>
          </c:tx>
          <c:spPr>
            <a:solidFill>
              <a:schemeClr val="accent1">
                <a:lumMod val="60000"/>
              </a:schemeClr>
            </a:solidFill>
            <a:ln>
              <a:noFill/>
            </a:ln>
            <a:effectLst/>
          </c:spPr>
          <c:invertIfNegative val="0"/>
          <c:cat>
            <c:numRef>
              <c:f>'MA Proportions'!$BR$17:$BR$28</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'MA Proportions'!$BY$17:$BY$28</c:f>
              <c:numCache>
                <c:formatCode>General</c:formatCode>
                <c:ptCount val="12"/>
                <c:pt idx="0">
                  <c:v>0</c:v>
                </c:pt>
                <c:pt idx="1">
                  <c:v>0</c:v>
                </c:pt>
                <c:pt idx="2">
                  <c:v>0</c:v>
                </c:pt>
                <c:pt idx="3">
                  <c:v>0</c:v>
                </c:pt>
                <c:pt idx="4">
                  <c:v>2.1739130434782608E-2</c:v>
                </c:pt>
                <c:pt idx="5">
                  <c:v>2.247191011235955E-2</c:v>
                </c:pt>
                <c:pt idx="6">
                  <c:v>0</c:v>
                </c:pt>
                <c:pt idx="7">
                  <c:v>0</c:v>
                </c:pt>
                <c:pt idx="8">
                  <c:v>0</c:v>
                </c:pt>
                <c:pt idx="9">
                  <c:v>0</c:v>
                </c:pt>
                <c:pt idx="10">
                  <c:v>0</c:v>
                </c:pt>
                <c:pt idx="11">
                  <c:v>0</c:v>
                </c:pt>
              </c:numCache>
            </c:numRef>
          </c:val>
          <c:extLst>
            <c:ext xmlns:c16="http://schemas.microsoft.com/office/drawing/2014/chart" uri="{C3380CC4-5D6E-409C-BE32-E72D297353CC}">
              <c16:uniqueId val="{00000006-9F0F-4E4F-BF96-6E8182D793C5}"/>
            </c:ext>
          </c:extLst>
        </c:ser>
        <c:ser>
          <c:idx val="7"/>
          <c:order val="7"/>
          <c:tx>
            <c:strRef>
              <c:f>'MA Proportions'!$BZ$16</c:f>
              <c:strCache>
                <c:ptCount val="1"/>
                <c:pt idx="0">
                  <c:v>Unknown</c:v>
                </c:pt>
              </c:strCache>
            </c:strRef>
          </c:tx>
          <c:spPr>
            <a:solidFill>
              <a:schemeClr val="accent2">
                <a:lumMod val="60000"/>
              </a:schemeClr>
            </a:solidFill>
            <a:ln>
              <a:noFill/>
            </a:ln>
            <a:effectLst/>
          </c:spPr>
          <c:invertIfNegative val="0"/>
          <c:cat>
            <c:numRef>
              <c:f>'MA Proportions'!$BR$17:$BR$28</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'MA Proportions'!$BZ$17:$BZ$28</c:f>
              <c:numCache>
                <c:formatCode>General</c:formatCode>
                <c:ptCount val="12"/>
                <c:pt idx="0">
                  <c:v>0.41666666666666669</c:v>
                </c:pt>
                <c:pt idx="1">
                  <c:v>0.25</c:v>
                </c:pt>
                <c:pt idx="2">
                  <c:v>0.33333333333333331</c:v>
                </c:pt>
                <c:pt idx="3">
                  <c:v>0.15789473684210525</c:v>
                </c:pt>
                <c:pt idx="4">
                  <c:v>0.36956521739130432</c:v>
                </c:pt>
                <c:pt idx="5">
                  <c:v>0.4044943820224719</c:v>
                </c:pt>
                <c:pt idx="6">
                  <c:v>0.39393939393939392</c:v>
                </c:pt>
                <c:pt idx="7">
                  <c:v>0.40789473684210525</c:v>
                </c:pt>
                <c:pt idx="8">
                  <c:v>0.41584158415841582</c:v>
                </c:pt>
                <c:pt idx="9">
                  <c:v>0.42</c:v>
                </c:pt>
                <c:pt idx="10">
                  <c:v>0.23076923076923078</c:v>
                </c:pt>
                <c:pt idx="11">
                  <c:v>0</c:v>
                </c:pt>
              </c:numCache>
            </c:numRef>
          </c:val>
          <c:extLst>
            <c:ext xmlns:c16="http://schemas.microsoft.com/office/drawing/2014/chart" uri="{C3380CC4-5D6E-409C-BE32-E72D297353CC}">
              <c16:uniqueId val="{00000007-9F0F-4E4F-BF96-6E8182D793C5}"/>
            </c:ext>
          </c:extLst>
        </c:ser>
        <c:ser>
          <c:idx val="8"/>
          <c:order val="8"/>
          <c:tx>
            <c:strRef>
              <c:f>'MA Proportions'!$CA$16</c:f>
              <c:strCache>
                <c:ptCount val="1"/>
                <c:pt idx="0">
                  <c:v>Scar</c:v>
                </c:pt>
              </c:strCache>
            </c:strRef>
          </c:tx>
          <c:spPr>
            <a:solidFill>
              <a:schemeClr val="accent3">
                <a:lumMod val="60000"/>
              </a:schemeClr>
            </a:solidFill>
            <a:ln>
              <a:noFill/>
            </a:ln>
            <a:effectLst/>
          </c:spPr>
          <c:invertIfNegative val="0"/>
          <c:cat>
            <c:numRef>
              <c:f>'MA Proportions'!$BR$17:$BR$28</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'MA Proportions'!$CA$17:$CA$28</c:f>
              <c:numCache>
                <c:formatCode>General</c:formatCode>
                <c:ptCount val="12"/>
                <c:pt idx="0">
                  <c:v>0.41666666666666669</c:v>
                </c:pt>
                <c:pt idx="1">
                  <c:v>0.41666666666666669</c:v>
                </c:pt>
                <c:pt idx="2">
                  <c:v>0.4</c:v>
                </c:pt>
                <c:pt idx="3">
                  <c:v>0.31578947368421051</c:v>
                </c:pt>
                <c:pt idx="4">
                  <c:v>0.19565217391304349</c:v>
                </c:pt>
                <c:pt idx="5">
                  <c:v>0.19101123595505617</c:v>
                </c:pt>
                <c:pt idx="6">
                  <c:v>9.0909090909090912E-2</c:v>
                </c:pt>
                <c:pt idx="7">
                  <c:v>7.8947368421052627E-2</c:v>
                </c:pt>
                <c:pt idx="8">
                  <c:v>0.18811881188118812</c:v>
                </c:pt>
                <c:pt idx="9">
                  <c:v>0.44</c:v>
                </c:pt>
                <c:pt idx="10">
                  <c:v>0.30769230769230771</c:v>
                </c:pt>
                <c:pt idx="11">
                  <c:v>1</c:v>
                </c:pt>
              </c:numCache>
            </c:numRef>
          </c:val>
          <c:extLst>
            <c:ext xmlns:c16="http://schemas.microsoft.com/office/drawing/2014/chart" uri="{C3380CC4-5D6E-409C-BE32-E72D297353CC}">
              <c16:uniqueId val="{00000008-9F0F-4E4F-BF96-6E8182D793C5}"/>
            </c:ext>
          </c:extLst>
        </c:ser>
        <c:dLbls>
          <c:showLegendKey val="0"/>
          <c:showVal val="0"/>
          <c:showCatName val="0"/>
          <c:showSerName val="0"/>
          <c:showPercent val="0"/>
          <c:showBubbleSize val="0"/>
        </c:dLbls>
        <c:gapWidth val="150"/>
        <c:overlap val="100"/>
        <c:axId val="1890123727"/>
        <c:axId val="1890111247"/>
      </c:barChart>
      <c:catAx>
        <c:axId val="1890123727"/>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Month</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0111247"/>
        <c:crosses val="autoZero"/>
        <c:auto val="1"/>
        <c:lblAlgn val="ctr"/>
        <c:lblOffset val="100"/>
        <c:noMultiLvlLbl val="0"/>
      </c:catAx>
      <c:valAx>
        <c:axId val="1890111247"/>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Axis Proportion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901237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Year Line Fit  Plot</a:t>
            </a:r>
          </a:p>
        </c:rich>
      </c:tx>
      <c:overlay val="0"/>
    </c:title>
    <c:autoTitleDeleted val="0"/>
    <c:plotArea>
      <c:layout/>
      <c:scatterChart>
        <c:scatterStyle val="lineMarker"/>
        <c:varyColors val="0"/>
        <c:ser>
          <c:idx val="0"/>
          <c:order val="0"/>
          <c:tx>
            <c:v>Average of Average Count</c:v>
          </c:tx>
          <c:spPr>
            <a:ln w="19050">
              <a:noFill/>
            </a:ln>
          </c:spPr>
          <c:xVal>
            <c:numRef>
              <c:f>'Population Trends'!$S$3:$S$11</c:f>
              <c:numCache>
                <c:formatCode>General</c:formatCode>
                <c:ptCount val="9"/>
                <c:pt idx="0">
                  <c:v>2010</c:v>
                </c:pt>
                <c:pt idx="1">
                  <c:v>2011</c:v>
                </c:pt>
                <c:pt idx="2">
                  <c:v>2012</c:v>
                </c:pt>
                <c:pt idx="3">
                  <c:v>2013</c:v>
                </c:pt>
                <c:pt idx="4">
                  <c:v>2014</c:v>
                </c:pt>
                <c:pt idx="5">
                  <c:v>2015</c:v>
                </c:pt>
                <c:pt idx="6">
                  <c:v>2016</c:v>
                </c:pt>
                <c:pt idx="7">
                  <c:v>2017</c:v>
                </c:pt>
                <c:pt idx="8">
                  <c:v>2018</c:v>
                </c:pt>
              </c:numCache>
            </c:numRef>
          </c:xVal>
          <c:yVal>
            <c:numRef>
              <c:f>'Population Trends'!$T$3:$T$11</c:f>
              <c:numCache>
                <c:formatCode>General</c:formatCode>
                <c:ptCount val="9"/>
                <c:pt idx="0">
                  <c:v>101.96666666666667</c:v>
                </c:pt>
                <c:pt idx="1">
                  <c:v>130.18518518518516</c:v>
                </c:pt>
                <c:pt idx="2">
                  <c:v>144.88124999999999</c:v>
                </c:pt>
                <c:pt idx="3">
                  <c:v>139.625</c:v>
                </c:pt>
                <c:pt idx="4">
                  <c:v>185.74166666666667</c:v>
                </c:pt>
                <c:pt idx="5">
                  <c:v>177.02500000000001</c:v>
                </c:pt>
                <c:pt idx="6">
                  <c:v>182.63541666666666</c:v>
                </c:pt>
                <c:pt idx="7">
                  <c:v>177.44444444444443</c:v>
                </c:pt>
                <c:pt idx="8">
                  <c:v>197.625</c:v>
                </c:pt>
              </c:numCache>
            </c:numRef>
          </c:yVal>
          <c:smooth val="0"/>
          <c:extLst>
            <c:ext xmlns:c16="http://schemas.microsoft.com/office/drawing/2014/chart" uri="{C3380CC4-5D6E-409C-BE32-E72D297353CC}">
              <c16:uniqueId val="{00000000-5215-4177-8381-62D23895A956}"/>
            </c:ext>
          </c:extLst>
        </c:ser>
        <c:ser>
          <c:idx val="1"/>
          <c:order val="1"/>
          <c:tx>
            <c:v>Predicted Average of Average Count</c:v>
          </c:tx>
          <c:spPr>
            <a:ln w="19050">
              <a:noFill/>
            </a:ln>
          </c:spPr>
          <c:xVal>
            <c:numRef>
              <c:f>'Population Trends'!$S$3:$S$11</c:f>
              <c:numCache>
                <c:formatCode>General</c:formatCode>
                <c:ptCount val="9"/>
                <c:pt idx="0">
                  <c:v>2010</c:v>
                </c:pt>
                <c:pt idx="1">
                  <c:v>2011</c:v>
                </c:pt>
                <c:pt idx="2">
                  <c:v>2012</c:v>
                </c:pt>
                <c:pt idx="3">
                  <c:v>2013</c:v>
                </c:pt>
                <c:pt idx="4">
                  <c:v>2014</c:v>
                </c:pt>
                <c:pt idx="5">
                  <c:v>2015</c:v>
                </c:pt>
                <c:pt idx="6">
                  <c:v>2016</c:v>
                </c:pt>
                <c:pt idx="7">
                  <c:v>2017</c:v>
                </c:pt>
                <c:pt idx="8">
                  <c:v>2018</c:v>
                </c:pt>
              </c:numCache>
            </c:numRef>
          </c:xVal>
          <c:yVal>
            <c:numRef>
              <c:f>'Population Trends'!$W$27:$W$35</c:f>
              <c:numCache>
                <c:formatCode>General</c:formatCode>
                <c:ptCount val="9"/>
                <c:pt idx="0">
                  <c:v>117.19310699588095</c:v>
                </c:pt>
                <c:pt idx="1">
                  <c:v>127.81509773662401</c:v>
                </c:pt>
                <c:pt idx="2">
                  <c:v>138.43708847736343</c:v>
                </c:pt>
                <c:pt idx="3">
                  <c:v>149.05907921810285</c:v>
                </c:pt>
                <c:pt idx="4">
                  <c:v>159.68106995884591</c:v>
                </c:pt>
                <c:pt idx="5">
                  <c:v>170.30306069958533</c:v>
                </c:pt>
                <c:pt idx="6">
                  <c:v>180.92505144032475</c:v>
                </c:pt>
                <c:pt idx="7">
                  <c:v>191.54704218106781</c:v>
                </c:pt>
                <c:pt idx="8">
                  <c:v>202.16903292180723</c:v>
                </c:pt>
              </c:numCache>
            </c:numRef>
          </c:yVal>
          <c:smooth val="0"/>
          <c:extLst>
            <c:ext xmlns:c16="http://schemas.microsoft.com/office/drawing/2014/chart" uri="{C3380CC4-5D6E-409C-BE32-E72D297353CC}">
              <c16:uniqueId val="{00000001-5215-4177-8381-62D23895A956}"/>
            </c:ext>
          </c:extLst>
        </c:ser>
        <c:dLbls>
          <c:showLegendKey val="0"/>
          <c:showVal val="0"/>
          <c:showCatName val="0"/>
          <c:showSerName val="0"/>
          <c:showPercent val="0"/>
          <c:showBubbleSize val="0"/>
        </c:dLbls>
        <c:axId val="78067743"/>
        <c:axId val="78056927"/>
      </c:scatterChart>
      <c:valAx>
        <c:axId val="78067743"/>
        <c:scaling>
          <c:orientation val="minMax"/>
        </c:scaling>
        <c:delete val="0"/>
        <c:axPos val="b"/>
        <c:title>
          <c:tx>
            <c:rich>
              <a:bodyPr/>
              <a:lstStyle/>
              <a:p>
                <a:pPr>
                  <a:defRPr/>
                </a:pPr>
                <a:r>
                  <a:rPr lang="en-US"/>
                  <a:t>Year</a:t>
                </a:r>
              </a:p>
            </c:rich>
          </c:tx>
          <c:overlay val="0"/>
        </c:title>
        <c:numFmt formatCode="General" sourceLinked="1"/>
        <c:majorTickMark val="out"/>
        <c:minorTickMark val="none"/>
        <c:tickLblPos val="nextTo"/>
        <c:crossAx val="78056927"/>
        <c:crosses val="autoZero"/>
        <c:crossBetween val="midCat"/>
      </c:valAx>
      <c:valAx>
        <c:axId val="78056927"/>
        <c:scaling>
          <c:orientation val="minMax"/>
        </c:scaling>
        <c:delete val="0"/>
        <c:axPos val="l"/>
        <c:title>
          <c:tx>
            <c:rich>
              <a:bodyPr/>
              <a:lstStyle/>
              <a:p>
                <a:pPr>
                  <a:defRPr/>
                </a:pPr>
                <a:r>
                  <a:rPr lang="en-US"/>
                  <a:t>Average of Average Count</a:t>
                </a:r>
              </a:p>
            </c:rich>
          </c:tx>
          <c:overlay val="0"/>
        </c:title>
        <c:numFmt formatCode="General" sourceLinked="1"/>
        <c:majorTickMark val="out"/>
        <c:minorTickMark val="none"/>
        <c:tickLblPos val="nextTo"/>
        <c:crossAx val="78067743"/>
        <c:crosses val="autoZero"/>
        <c:crossBetween val="midCat"/>
      </c:valAx>
    </c:plotArea>
    <c:legend>
      <c:legendPos val="r"/>
      <c:layout>
        <c:manualLayout>
          <c:xMode val="edge"/>
          <c:yMode val="edge"/>
          <c:x val="0.63788194444444446"/>
          <c:y val="0.29517625143065113"/>
          <c:w val="0.33434027777777775"/>
          <c:h val="0.36692286695303633"/>
        </c:manualLayout>
      </c:layout>
      <c:overlay val="0"/>
    </c:legend>
    <c:plotVisOnly val="1"/>
    <c:dispBlanksAs val="gap"/>
    <c:showDLblsOverMax val="0"/>
  </c:chart>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Year  Residual Plot</a:t>
            </a:r>
          </a:p>
        </c:rich>
      </c:tx>
      <c:overlay val="0"/>
    </c:title>
    <c:autoTitleDeleted val="0"/>
    <c:plotArea>
      <c:layout/>
      <c:scatterChart>
        <c:scatterStyle val="lineMarker"/>
        <c:varyColors val="0"/>
        <c:ser>
          <c:idx val="0"/>
          <c:order val="0"/>
          <c:spPr>
            <a:ln w="19050">
              <a:noFill/>
            </a:ln>
          </c:spPr>
          <c:xVal>
            <c:numRef>
              <c:f>'Population Trends'!$S$3:$S$11</c:f>
              <c:numCache>
                <c:formatCode>General</c:formatCode>
                <c:ptCount val="9"/>
                <c:pt idx="0">
                  <c:v>2010</c:v>
                </c:pt>
                <c:pt idx="1">
                  <c:v>2011</c:v>
                </c:pt>
                <c:pt idx="2">
                  <c:v>2012</c:v>
                </c:pt>
                <c:pt idx="3">
                  <c:v>2013</c:v>
                </c:pt>
                <c:pt idx="4">
                  <c:v>2014</c:v>
                </c:pt>
                <c:pt idx="5">
                  <c:v>2015</c:v>
                </c:pt>
                <c:pt idx="6">
                  <c:v>2016</c:v>
                </c:pt>
                <c:pt idx="7">
                  <c:v>2017</c:v>
                </c:pt>
                <c:pt idx="8">
                  <c:v>2018</c:v>
                </c:pt>
              </c:numCache>
            </c:numRef>
          </c:xVal>
          <c:yVal>
            <c:numRef>
              <c:f>'Population Trends'!$X$27:$X$35</c:f>
              <c:numCache>
                <c:formatCode>General</c:formatCode>
                <c:ptCount val="9"/>
                <c:pt idx="0">
                  <c:v>-15.226440329214284</c:v>
                </c:pt>
                <c:pt idx="1">
                  <c:v>2.3700874485611507</c:v>
                </c:pt>
                <c:pt idx="2">
                  <c:v>6.4441615226365627</c:v>
                </c:pt>
                <c:pt idx="3">
                  <c:v>-9.4340792181028519</c:v>
                </c:pt>
                <c:pt idx="4">
                  <c:v>26.060596707820764</c:v>
                </c:pt>
                <c:pt idx="5">
                  <c:v>6.7219393004146752</c:v>
                </c:pt>
                <c:pt idx="6">
                  <c:v>1.7103652263419065</c:v>
                </c:pt>
                <c:pt idx="7">
                  <c:v>-14.10259773662338</c:v>
                </c:pt>
                <c:pt idx="8">
                  <c:v>-4.5440329218072293</c:v>
                </c:pt>
              </c:numCache>
            </c:numRef>
          </c:yVal>
          <c:smooth val="0"/>
          <c:extLst>
            <c:ext xmlns:c16="http://schemas.microsoft.com/office/drawing/2014/chart" uri="{C3380CC4-5D6E-409C-BE32-E72D297353CC}">
              <c16:uniqueId val="{00000000-F5E4-4B85-AD24-15751F6F9024}"/>
            </c:ext>
          </c:extLst>
        </c:ser>
        <c:dLbls>
          <c:showLegendKey val="0"/>
          <c:showVal val="0"/>
          <c:showCatName val="0"/>
          <c:showSerName val="0"/>
          <c:showPercent val="0"/>
          <c:showBubbleSize val="0"/>
        </c:dLbls>
        <c:axId val="78070655"/>
        <c:axId val="78052351"/>
      </c:scatterChart>
      <c:valAx>
        <c:axId val="78070655"/>
        <c:scaling>
          <c:orientation val="minMax"/>
        </c:scaling>
        <c:delete val="0"/>
        <c:axPos val="b"/>
        <c:title>
          <c:tx>
            <c:rich>
              <a:bodyPr/>
              <a:lstStyle/>
              <a:p>
                <a:pPr>
                  <a:defRPr/>
                </a:pPr>
                <a:r>
                  <a:rPr lang="en-US"/>
                  <a:t>Year</a:t>
                </a:r>
              </a:p>
            </c:rich>
          </c:tx>
          <c:overlay val="0"/>
        </c:title>
        <c:numFmt formatCode="General" sourceLinked="1"/>
        <c:majorTickMark val="out"/>
        <c:minorTickMark val="none"/>
        <c:tickLblPos val="nextTo"/>
        <c:crossAx val="78052351"/>
        <c:crosses val="autoZero"/>
        <c:crossBetween val="midCat"/>
      </c:valAx>
      <c:valAx>
        <c:axId val="78052351"/>
        <c:scaling>
          <c:orientation val="minMax"/>
        </c:scaling>
        <c:delete val="0"/>
        <c:axPos val="l"/>
        <c:title>
          <c:tx>
            <c:rich>
              <a:bodyPr/>
              <a:lstStyle/>
              <a:p>
                <a:pPr>
                  <a:defRPr/>
                </a:pPr>
                <a:r>
                  <a:rPr lang="en-US"/>
                  <a:t>Residuals</a:t>
                </a:r>
              </a:p>
            </c:rich>
          </c:tx>
          <c:overlay val="0"/>
        </c:title>
        <c:numFmt formatCode="General" sourceLinked="1"/>
        <c:majorTickMark val="out"/>
        <c:minorTickMark val="none"/>
        <c:tickLblPos val="nextTo"/>
        <c:crossAx val="78070655"/>
        <c:crosses val="autoZero"/>
        <c:crossBetween val="midCat"/>
      </c:valAx>
    </c:plotArea>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Average</a:t>
            </a:r>
            <a:r>
              <a:rPr lang="en-US" baseline="0"/>
              <a:t> Ej Counts by year</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'Population Trends'!$T$2</c:f>
              <c:strCache>
                <c:ptCount val="1"/>
                <c:pt idx="0">
                  <c:v>Average of Average Count</c:v>
                </c:pt>
              </c:strCache>
            </c:strRef>
          </c:tx>
          <c:spPr>
            <a:ln w="28575" cap="rnd">
              <a:solidFill>
                <a:schemeClr val="accent1"/>
              </a:solidFill>
              <a:round/>
            </a:ln>
            <a:effectLst/>
          </c:spPr>
          <c:marker>
            <c:symbol val="none"/>
          </c:marker>
          <c:cat>
            <c:numRef>
              <c:f>'Population Trends'!$S$3:$S$11</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'Population Trends'!$T$3:$T$11</c:f>
              <c:numCache>
                <c:formatCode>General</c:formatCode>
                <c:ptCount val="9"/>
                <c:pt idx="0">
                  <c:v>101.96666666666667</c:v>
                </c:pt>
                <c:pt idx="1">
                  <c:v>130.18518518518516</c:v>
                </c:pt>
                <c:pt idx="2">
                  <c:v>144.88124999999999</c:v>
                </c:pt>
                <c:pt idx="3">
                  <c:v>139.625</c:v>
                </c:pt>
                <c:pt idx="4">
                  <c:v>185.74166666666667</c:v>
                </c:pt>
                <c:pt idx="5">
                  <c:v>177.02500000000001</c:v>
                </c:pt>
                <c:pt idx="6">
                  <c:v>182.63541666666666</c:v>
                </c:pt>
                <c:pt idx="7">
                  <c:v>177.44444444444443</c:v>
                </c:pt>
                <c:pt idx="8">
                  <c:v>197.625</c:v>
                </c:pt>
              </c:numCache>
            </c:numRef>
          </c:val>
          <c:smooth val="0"/>
          <c:extLst>
            <c:ext xmlns:c16="http://schemas.microsoft.com/office/drawing/2014/chart" uri="{C3380CC4-5D6E-409C-BE32-E72D297353CC}">
              <c16:uniqueId val="{00000000-0661-4952-A029-6AC59417B903}"/>
            </c:ext>
          </c:extLst>
        </c:ser>
        <c:dLbls>
          <c:showLegendKey val="0"/>
          <c:showVal val="0"/>
          <c:showCatName val="0"/>
          <c:showSerName val="0"/>
          <c:showPercent val="0"/>
          <c:showBubbleSize val="0"/>
        </c:dLbls>
        <c:smooth val="0"/>
        <c:axId val="2020868031"/>
        <c:axId val="2020865951"/>
      </c:lineChart>
      <c:catAx>
        <c:axId val="202086803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0865951"/>
        <c:crosses val="autoZero"/>
        <c:auto val="1"/>
        <c:lblAlgn val="ctr"/>
        <c:lblOffset val="100"/>
        <c:noMultiLvlLbl val="0"/>
      </c:catAx>
      <c:valAx>
        <c:axId val="202086595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08680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Packing band occurrences in entanglements and surveys with various corrections for</a:t>
            </a:r>
            <a:r>
              <a:rPr lang="en-US" baseline="0" dirty="0"/>
              <a:t> effort</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'packing bands'!$I$2</c:f>
              <c:strCache>
                <c:ptCount val="1"/>
                <c:pt idx="0">
                  <c:v>(ER x mat prop)</c:v>
                </c:pt>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'packing bands'!$H$3:$H$9</c:f>
              <c:numCache>
                <c:formatCode>General</c:formatCode>
                <c:ptCount val="7"/>
                <c:pt idx="0">
                  <c:v>2012</c:v>
                </c:pt>
                <c:pt idx="1">
                  <c:v>2013</c:v>
                </c:pt>
                <c:pt idx="2">
                  <c:v>2014</c:v>
                </c:pt>
                <c:pt idx="3">
                  <c:v>2015</c:v>
                </c:pt>
                <c:pt idx="4">
                  <c:v>2016</c:v>
                </c:pt>
                <c:pt idx="5">
                  <c:v>2017</c:v>
                </c:pt>
                <c:pt idx="6">
                  <c:v>2018</c:v>
                </c:pt>
              </c:numCache>
            </c:numRef>
          </c:xVal>
          <c:yVal>
            <c:numRef>
              <c:f>'packing bands'!$I$3:$I$9</c:f>
              <c:numCache>
                <c:formatCode>General</c:formatCode>
                <c:ptCount val="7"/>
                <c:pt idx="0">
                  <c:v>0.15909090909090909</c:v>
                </c:pt>
                <c:pt idx="1">
                  <c:v>0.29545454545454547</c:v>
                </c:pt>
                <c:pt idx="2">
                  <c:v>0.24657534246575341</c:v>
                </c:pt>
                <c:pt idx="3">
                  <c:v>0.17073170731707318</c:v>
                </c:pt>
                <c:pt idx="4">
                  <c:v>0.21739130434782608</c:v>
                </c:pt>
                <c:pt idx="5">
                  <c:v>0.23255813953488372</c:v>
                </c:pt>
                <c:pt idx="6">
                  <c:v>0.14634146341463414</c:v>
                </c:pt>
              </c:numCache>
            </c:numRef>
          </c:yVal>
          <c:smooth val="0"/>
          <c:extLst>
            <c:ext xmlns:c16="http://schemas.microsoft.com/office/drawing/2014/chart" uri="{C3380CC4-5D6E-409C-BE32-E72D297353CC}">
              <c16:uniqueId val="{00000000-3E98-48DB-8F5C-C3D9D36B62C0}"/>
            </c:ext>
          </c:extLst>
        </c:ser>
        <c:ser>
          <c:idx val="1"/>
          <c:order val="1"/>
          <c:tx>
            <c:strRef>
              <c:f>'packing bands'!$J$2</c:f>
              <c:strCache>
                <c:ptCount val="1"/>
                <c:pt idx="0">
                  <c:v>(mat ent/all ent)</c:v>
                </c:pt>
              </c:strCache>
            </c:strRef>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'packing bands'!$H$3:$H$9</c:f>
              <c:numCache>
                <c:formatCode>General</c:formatCode>
                <c:ptCount val="7"/>
                <c:pt idx="0">
                  <c:v>2012</c:v>
                </c:pt>
                <c:pt idx="1">
                  <c:v>2013</c:v>
                </c:pt>
                <c:pt idx="2">
                  <c:v>2014</c:v>
                </c:pt>
                <c:pt idx="3">
                  <c:v>2015</c:v>
                </c:pt>
                <c:pt idx="4">
                  <c:v>2016</c:v>
                </c:pt>
                <c:pt idx="5">
                  <c:v>2017</c:v>
                </c:pt>
                <c:pt idx="6">
                  <c:v>2018</c:v>
                </c:pt>
              </c:numCache>
            </c:numRef>
          </c:xVal>
          <c:yVal>
            <c:numRef>
              <c:f>'packing bands'!$J$3:$J$9</c:f>
              <c:numCache>
                <c:formatCode>General</c:formatCode>
                <c:ptCount val="7"/>
                <c:pt idx="0">
                  <c:v>0.2</c:v>
                </c:pt>
                <c:pt idx="1">
                  <c:v>0.32183908045977011</c:v>
                </c:pt>
                <c:pt idx="2">
                  <c:v>0.33846153846153848</c:v>
                </c:pt>
                <c:pt idx="3">
                  <c:v>0.20454545454545456</c:v>
                </c:pt>
                <c:pt idx="4">
                  <c:v>0.32258064516129031</c:v>
                </c:pt>
                <c:pt idx="5">
                  <c:v>0.18461538461538463</c:v>
                </c:pt>
                <c:pt idx="6">
                  <c:v>0.19444444444444445</c:v>
                </c:pt>
              </c:numCache>
            </c:numRef>
          </c:yVal>
          <c:smooth val="0"/>
          <c:extLst>
            <c:ext xmlns:c16="http://schemas.microsoft.com/office/drawing/2014/chart" uri="{C3380CC4-5D6E-409C-BE32-E72D297353CC}">
              <c16:uniqueId val="{00000001-3E98-48DB-8F5C-C3D9D36B62C0}"/>
            </c:ext>
          </c:extLst>
        </c:ser>
        <c:ser>
          <c:idx val="2"/>
          <c:order val="2"/>
          <c:tx>
            <c:strRef>
              <c:f>'packing bands'!$K$2</c:f>
              <c:strCache>
                <c:ptCount val="1"/>
                <c:pt idx="0">
                  <c:v>(band ents/effort)</c:v>
                </c:pt>
              </c:strCache>
            </c:strRef>
          </c:tx>
          <c:spPr>
            <a:ln w="19050" cap="rnd">
              <a:solidFill>
                <a:schemeClr val="accent3"/>
              </a:solidFill>
              <a:round/>
            </a:ln>
            <a:effectLst/>
          </c:spPr>
          <c:marker>
            <c:symbol val="circle"/>
            <c:size val="5"/>
            <c:spPr>
              <a:solidFill>
                <a:schemeClr val="accent3"/>
              </a:solidFill>
              <a:ln w="9525">
                <a:solidFill>
                  <a:schemeClr val="accent3"/>
                </a:solidFill>
              </a:ln>
              <a:effectLst/>
            </c:spPr>
          </c:marker>
          <c:xVal>
            <c:numRef>
              <c:f>'packing bands'!$H$3:$H$9</c:f>
              <c:numCache>
                <c:formatCode>General</c:formatCode>
                <c:ptCount val="7"/>
                <c:pt idx="0">
                  <c:v>2012</c:v>
                </c:pt>
                <c:pt idx="1">
                  <c:v>2013</c:v>
                </c:pt>
                <c:pt idx="2">
                  <c:v>2014</c:v>
                </c:pt>
                <c:pt idx="3">
                  <c:v>2015</c:v>
                </c:pt>
                <c:pt idx="4">
                  <c:v>2016</c:v>
                </c:pt>
                <c:pt idx="5">
                  <c:v>2017</c:v>
                </c:pt>
                <c:pt idx="6">
                  <c:v>2018</c:v>
                </c:pt>
              </c:numCache>
            </c:numRef>
          </c:xVal>
          <c:yVal>
            <c:numRef>
              <c:f>'packing bands'!$K$3:$K$9</c:f>
              <c:numCache>
                <c:formatCode>General</c:formatCode>
                <c:ptCount val="7"/>
                <c:pt idx="0">
                  <c:v>3.9274620242362175E-2</c:v>
                </c:pt>
                <c:pt idx="1">
                  <c:v>8.1527847152847138E-2</c:v>
                </c:pt>
                <c:pt idx="2">
                  <c:v>0.10276506483600305</c:v>
                </c:pt>
                <c:pt idx="3">
                  <c:v>4.0538720538720541E-2</c:v>
                </c:pt>
                <c:pt idx="4">
                  <c:v>7.8519878813996469E-2</c:v>
                </c:pt>
                <c:pt idx="5">
                  <c:v>6.1221896383186709E-2</c:v>
                </c:pt>
                <c:pt idx="6">
                  <c:v>5.3970057720057717E-2</c:v>
                </c:pt>
              </c:numCache>
            </c:numRef>
          </c:yVal>
          <c:smooth val="0"/>
          <c:extLst>
            <c:ext xmlns:c16="http://schemas.microsoft.com/office/drawing/2014/chart" uri="{C3380CC4-5D6E-409C-BE32-E72D297353CC}">
              <c16:uniqueId val="{00000002-3E98-48DB-8F5C-C3D9D36B62C0}"/>
            </c:ext>
          </c:extLst>
        </c:ser>
        <c:ser>
          <c:idx val="3"/>
          <c:order val="3"/>
          <c:tx>
            <c:strRef>
              <c:f>'packing bands'!$L$2</c:f>
              <c:strCache>
                <c:ptCount val="1"/>
                <c:pt idx="0">
                  <c:v>OCNMS (wo open/surveys)</c:v>
                </c:pt>
              </c:strCache>
            </c:strRef>
          </c:tx>
          <c:spPr>
            <a:ln w="19050" cap="rnd">
              <a:solidFill>
                <a:schemeClr val="accent4"/>
              </a:solidFill>
              <a:round/>
            </a:ln>
            <a:effectLst/>
          </c:spPr>
          <c:marker>
            <c:symbol val="circle"/>
            <c:size val="5"/>
            <c:spPr>
              <a:solidFill>
                <a:schemeClr val="accent4"/>
              </a:solidFill>
              <a:ln w="9525">
                <a:solidFill>
                  <a:schemeClr val="accent4"/>
                </a:solidFill>
              </a:ln>
              <a:effectLst/>
            </c:spPr>
          </c:marker>
          <c:xVal>
            <c:numRef>
              <c:f>'packing bands'!$H$3:$H$9</c:f>
              <c:numCache>
                <c:formatCode>General</c:formatCode>
                <c:ptCount val="7"/>
                <c:pt idx="0">
                  <c:v>2012</c:v>
                </c:pt>
                <c:pt idx="1">
                  <c:v>2013</c:v>
                </c:pt>
                <c:pt idx="2">
                  <c:v>2014</c:v>
                </c:pt>
                <c:pt idx="3">
                  <c:v>2015</c:v>
                </c:pt>
                <c:pt idx="4">
                  <c:v>2016</c:v>
                </c:pt>
                <c:pt idx="5">
                  <c:v>2017</c:v>
                </c:pt>
                <c:pt idx="6">
                  <c:v>2018</c:v>
                </c:pt>
              </c:numCache>
            </c:numRef>
          </c:xVal>
          <c:yVal>
            <c:numRef>
              <c:f>'packing bands'!$L$3:$L$9</c:f>
              <c:numCache>
                <c:formatCode>General</c:formatCode>
                <c:ptCount val="7"/>
                <c:pt idx="0">
                  <c:v>0.14414414414414414</c:v>
                </c:pt>
                <c:pt idx="1">
                  <c:v>0.15426997245179064</c:v>
                </c:pt>
                <c:pt idx="2">
                  <c:v>0.22139303482587064</c:v>
                </c:pt>
                <c:pt idx="3">
                  <c:v>5.2434456928838954E-2</c:v>
                </c:pt>
                <c:pt idx="4">
                  <c:v>7.2463768115942032E-2</c:v>
                </c:pt>
                <c:pt idx="5">
                  <c:v>3.0303030303030304E-2</c:v>
                </c:pt>
                <c:pt idx="6">
                  <c:v>9.5238095238095233E-2</c:v>
                </c:pt>
              </c:numCache>
            </c:numRef>
          </c:yVal>
          <c:smooth val="0"/>
          <c:extLst>
            <c:ext xmlns:c16="http://schemas.microsoft.com/office/drawing/2014/chart" uri="{C3380CC4-5D6E-409C-BE32-E72D297353CC}">
              <c16:uniqueId val="{00000003-3E98-48DB-8F5C-C3D9D36B62C0}"/>
            </c:ext>
          </c:extLst>
        </c:ser>
        <c:dLbls>
          <c:showLegendKey val="0"/>
          <c:showVal val="0"/>
          <c:showCatName val="0"/>
          <c:showSerName val="0"/>
          <c:showPercent val="0"/>
          <c:showBubbleSize val="0"/>
        </c:dLbls>
        <c:axId val="2029159775"/>
        <c:axId val="2029170591"/>
      </c:scatterChart>
      <c:valAx>
        <c:axId val="2029159775"/>
        <c:scaling>
          <c:orientation val="minMax"/>
        </c:scaling>
        <c:delete val="0"/>
        <c:axPos val="b"/>
        <c:majorGridlines>
          <c:spPr>
            <a:ln w="9525" cap="flat" cmpd="sng" algn="ctr">
              <a:solidFill>
                <a:schemeClr val="tx1">
                  <a:lumMod val="15000"/>
                  <a:lumOff val="85000"/>
                </a:schemeClr>
              </a:solidFill>
              <a:round/>
            </a:ln>
            <a:effectLst/>
          </c:spPr>
        </c:majorGridlines>
        <c:title>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9170591"/>
        <c:crosses val="autoZero"/>
        <c:crossBetween val="midCat"/>
      </c:valAx>
      <c:valAx>
        <c:axId val="20291705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Material</a:t>
                </a:r>
                <a:r>
                  <a:rPr lang="en-US" baseline="0" dirty="0"/>
                  <a:t> Occurrence Index?</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29159775"/>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Material proportions by month - Ej</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percentStacked"/>
        <c:varyColors val="0"/>
        <c:ser>
          <c:idx val="0"/>
          <c:order val="0"/>
          <c:tx>
            <c:strRef>
              <c:f>'MA Proportions'!$BG$16</c:f>
              <c:strCache>
                <c:ptCount val="1"/>
                <c:pt idx="0">
                  <c:v>Packing band</c:v>
                </c:pt>
              </c:strCache>
            </c:strRef>
          </c:tx>
          <c:spPr>
            <a:solidFill>
              <a:schemeClr val="accent1"/>
            </a:solidFill>
            <a:ln>
              <a:noFill/>
            </a:ln>
            <a:effectLst/>
          </c:spPr>
          <c:invertIfNegative val="0"/>
          <c:cat>
            <c:numRef>
              <c:f>'MA Proportions'!$BF$17:$BF$28</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'MA Proportions'!$BG$17:$BG$28</c:f>
              <c:numCache>
                <c:formatCode>General</c:formatCode>
                <c:ptCount val="12"/>
                <c:pt idx="0">
                  <c:v>0.18181818181818182</c:v>
                </c:pt>
                <c:pt idx="1">
                  <c:v>0.25</c:v>
                </c:pt>
                <c:pt idx="2">
                  <c:v>0.2</c:v>
                </c:pt>
                <c:pt idx="3">
                  <c:v>0.15789473684210525</c:v>
                </c:pt>
                <c:pt idx="4">
                  <c:v>0.33333333333333331</c:v>
                </c:pt>
                <c:pt idx="5">
                  <c:v>0.25423728813559321</c:v>
                </c:pt>
                <c:pt idx="6">
                  <c:v>0.4107142857142857</c:v>
                </c:pt>
                <c:pt idx="7">
                  <c:v>0.36507936507936506</c:v>
                </c:pt>
                <c:pt idx="8">
                  <c:v>0.27586206896551724</c:v>
                </c:pt>
                <c:pt idx="9">
                  <c:v>5.5555555555555552E-2</c:v>
                </c:pt>
                <c:pt idx="10">
                  <c:v>0.5</c:v>
                </c:pt>
                <c:pt idx="11">
                  <c:v>0</c:v>
                </c:pt>
              </c:numCache>
            </c:numRef>
          </c:val>
          <c:extLst>
            <c:ext xmlns:c16="http://schemas.microsoft.com/office/drawing/2014/chart" uri="{C3380CC4-5D6E-409C-BE32-E72D297353CC}">
              <c16:uniqueId val="{00000000-B813-4C1E-A5C3-19F28E6C92F9}"/>
            </c:ext>
          </c:extLst>
        </c:ser>
        <c:ser>
          <c:idx val="1"/>
          <c:order val="1"/>
          <c:tx>
            <c:strRef>
              <c:f>'MA Proportions'!$BH$16</c:f>
              <c:strCache>
                <c:ptCount val="1"/>
                <c:pt idx="0">
                  <c:v>Flasher</c:v>
                </c:pt>
              </c:strCache>
            </c:strRef>
          </c:tx>
          <c:spPr>
            <a:solidFill>
              <a:schemeClr val="accent2"/>
            </a:solidFill>
            <a:ln>
              <a:noFill/>
            </a:ln>
            <a:effectLst/>
          </c:spPr>
          <c:invertIfNegative val="0"/>
          <c:cat>
            <c:numRef>
              <c:f>'MA Proportions'!$BF$17:$BF$28</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'MA Proportions'!$BH$17:$BH$28</c:f>
              <c:numCache>
                <c:formatCode>General</c:formatCode>
                <c:ptCount val="12"/>
                <c:pt idx="0">
                  <c:v>0</c:v>
                </c:pt>
                <c:pt idx="1">
                  <c:v>0</c:v>
                </c:pt>
                <c:pt idx="2">
                  <c:v>0</c:v>
                </c:pt>
                <c:pt idx="3">
                  <c:v>0</c:v>
                </c:pt>
                <c:pt idx="4">
                  <c:v>0</c:v>
                </c:pt>
                <c:pt idx="5">
                  <c:v>6.7796610169491525E-2</c:v>
                </c:pt>
                <c:pt idx="6">
                  <c:v>7.1428571428571425E-2</c:v>
                </c:pt>
                <c:pt idx="7">
                  <c:v>0.14285714285714285</c:v>
                </c:pt>
                <c:pt idx="8">
                  <c:v>6.8965517241379309E-2</c:v>
                </c:pt>
                <c:pt idx="9">
                  <c:v>0</c:v>
                </c:pt>
                <c:pt idx="10">
                  <c:v>0</c:v>
                </c:pt>
                <c:pt idx="11">
                  <c:v>0</c:v>
                </c:pt>
              </c:numCache>
            </c:numRef>
          </c:val>
          <c:extLst>
            <c:ext xmlns:c16="http://schemas.microsoft.com/office/drawing/2014/chart" uri="{C3380CC4-5D6E-409C-BE32-E72D297353CC}">
              <c16:uniqueId val="{00000001-B813-4C1E-A5C3-19F28E6C92F9}"/>
            </c:ext>
          </c:extLst>
        </c:ser>
        <c:ser>
          <c:idx val="2"/>
          <c:order val="2"/>
          <c:tx>
            <c:strRef>
              <c:f>'MA Proportions'!$BI$16</c:f>
              <c:strCache>
                <c:ptCount val="1"/>
                <c:pt idx="0">
                  <c:v>Monofilament</c:v>
                </c:pt>
              </c:strCache>
            </c:strRef>
          </c:tx>
          <c:spPr>
            <a:solidFill>
              <a:schemeClr val="accent3"/>
            </a:solidFill>
            <a:ln>
              <a:noFill/>
            </a:ln>
            <a:effectLst/>
          </c:spPr>
          <c:invertIfNegative val="0"/>
          <c:cat>
            <c:numRef>
              <c:f>'MA Proportions'!$BF$17:$BF$28</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'MA Proportions'!$BI$17:$BI$28</c:f>
              <c:numCache>
                <c:formatCode>General</c:formatCode>
                <c:ptCount val="12"/>
                <c:pt idx="0">
                  <c:v>0</c:v>
                </c:pt>
                <c:pt idx="1">
                  <c:v>0</c:v>
                </c:pt>
                <c:pt idx="2">
                  <c:v>0</c:v>
                </c:pt>
                <c:pt idx="3">
                  <c:v>0.10526315789473684</c:v>
                </c:pt>
                <c:pt idx="4">
                  <c:v>2.564102564102564E-2</c:v>
                </c:pt>
                <c:pt idx="5">
                  <c:v>5.0847457627118647E-2</c:v>
                </c:pt>
                <c:pt idx="6">
                  <c:v>1.7857142857142856E-2</c:v>
                </c:pt>
                <c:pt idx="7">
                  <c:v>0</c:v>
                </c:pt>
                <c:pt idx="8">
                  <c:v>3.4482758620689655E-2</c:v>
                </c:pt>
                <c:pt idx="9">
                  <c:v>5.5555555555555552E-2</c:v>
                </c:pt>
                <c:pt idx="10">
                  <c:v>0</c:v>
                </c:pt>
                <c:pt idx="11">
                  <c:v>0</c:v>
                </c:pt>
              </c:numCache>
            </c:numRef>
          </c:val>
          <c:extLst>
            <c:ext xmlns:c16="http://schemas.microsoft.com/office/drawing/2014/chart" uri="{C3380CC4-5D6E-409C-BE32-E72D297353CC}">
              <c16:uniqueId val="{00000002-B813-4C1E-A5C3-19F28E6C92F9}"/>
            </c:ext>
          </c:extLst>
        </c:ser>
        <c:ser>
          <c:idx val="3"/>
          <c:order val="3"/>
          <c:tx>
            <c:strRef>
              <c:f>'MA Proportions'!$BJ$16</c:f>
              <c:strCache>
                <c:ptCount val="1"/>
                <c:pt idx="0">
                  <c:v>Rubber band</c:v>
                </c:pt>
              </c:strCache>
            </c:strRef>
          </c:tx>
          <c:spPr>
            <a:solidFill>
              <a:schemeClr val="accent4"/>
            </a:solidFill>
            <a:ln>
              <a:noFill/>
            </a:ln>
            <a:effectLst/>
          </c:spPr>
          <c:invertIfNegative val="0"/>
          <c:cat>
            <c:numRef>
              <c:f>'MA Proportions'!$BF$17:$BF$28</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'MA Proportions'!$BJ$17:$BJ$28</c:f>
              <c:numCache>
                <c:formatCode>General</c:formatCode>
                <c:ptCount val="12"/>
                <c:pt idx="0">
                  <c:v>0</c:v>
                </c:pt>
                <c:pt idx="1">
                  <c:v>8.3333333333333329E-2</c:v>
                </c:pt>
                <c:pt idx="2">
                  <c:v>6.6666666666666666E-2</c:v>
                </c:pt>
                <c:pt idx="3">
                  <c:v>0.15789473684210525</c:v>
                </c:pt>
                <c:pt idx="4">
                  <c:v>2.564102564102564E-2</c:v>
                </c:pt>
                <c:pt idx="5">
                  <c:v>1.6949152542372881E-2</c:v>
                </c:pt>
                <c:pt idx="6">
                  <c:v>0</c:v>
                </c:pt>
                <c:pt idx="7">
                  <c:v>4.7619047619047616E-2</c:v>
                </c:pt>
                <c:pt idx="8">
                  <c:v>3.4482758620689655E-2</c:v>
                </c:pt>
                <c:pt idx="9">
                  <c:v>0</c:v>
                </c:pt>
                <c:pt idx="10">
                  <c:v>0</c:v>
                </c:pt>
                <c:pt idx="11">
                  <c:v>0</c:v>
                </c:pt>
              </c:numCache>
            </c:numRef>
          </c:val>
          <c:extLst>
            <c:ext xmlns:c16="http://schemas.microsoft.com/office/drawing/2014/chart" uri="{C3380CC4-5D6E-409C-BE32-E72D297353CC}">
              <c16:uniqueId val="{00000003-B813-4C1E-A5C3-19F28E6C92F9}"/>
            </c:ext>
          </c:extLst>
        </c:ser>
        <c:ser>
          <c:idx val="4"/>
          <c:order val="4"/>
          <c:tx>
            <c:strRef>
              <c:f>'MA Proportions'!$BK$16</c:f>
              <c:strCache>
                <c:ptCount val="1"/>
                <c:pt idx="0">
                  <c:v>Hook and Line</c:v>
                </c:pt>
              </c:strCache>
            </c:strRef>
          </c:tx>
          <c:spPr>
            <a:solidFill>
              <a:schemeClr val="accent5"/>
            </a:solidFill>
            <a:ln>
              <a:noFill/>
            </a:ln>
            <a:effectLst/>
          </c:spPr>
          <c:invertIfNegative val="0"/>
          <c:cat>
            <c:numRef>
              <c:f>'MA Proportions'!$BF$17:$BF$28</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'MA Proportions'!$BK$17:$BK$28</c:f>
              <c:numCache>
                <c:formatCode>General</c:formatCode>
                <c:ptCount val="12"/>
                <c:pt idx="0">
                  <c:v>0</c:v>
                </c:pt>
                <c:pt idx="1">
                  <c:v>0</c:v>
                </c:pt>
                <c:pt idx="2">
                  <c:v>0</c:v>
                </c:pt>
                <c:pt idx="3">
                  <c:v>0.10526315789473684</c:v>
                </c:pt>
                <c:pt idx="4">
                  <c:v>2.564102564102564E-2</c:v>
                </c:pt>
                <c:pt idx="5">
                  <c:v>0</c:v>
                </c:pt>
                <c:pt idx="6">
                  <c:v>0</c:v>
                </c:pt>
                <c:pt idx="7">
                  <c:v>0</c:v>
                </c:pt>
                <c:pt idx="8">
                  <c:v>0</c:v>
                </c:pt>
                <c:pt idx="9">
                  <c:v>0</c:v>
                </c:pt>
                <c:pt idx="10">
                  <c:v>0</c:v>
                </c:pt>
                <c:pt idx="11">
                  <c:v>0</c:v>
                </c:pt>
              </c:numCache>
            </c:numRef>
          </c:val>
          <c:extLst>
            <c:ext xmlns:c16="http://schemas.microsoft.com/office/drawing/2014/chart" uri="{C3380CC4-5D6E-409C-BE32-E72D297353CC}">
              <c16:uniqueId val="{00000004-B813-4C1E-A5C3-19F28E6C92F9}"/>
            </c:ext>
          </c:extLst>
        </c:ser>
        <c:ser>
          <c:idx val="5"/>
          <c:order val="5"/>
          <c:tx>
            <c:strRef>
              <c:f>'MA Proportions'!$BL$16</c:f>
              <c:strCache>
                <c:ptCount val="1"/>
                <c:pt idx="0">
                  <c:v>Netting</c:v>
                </c:pt>
              </c:strCache>
            </c:strRef>
          </c:tx>
          <c:spPr>
            <a:solidFill>
              <a:schemeClr val="accent6"/>
            </a:solidFill>
            <a:ln>
              <a:noFill/>
            </a:ln>
            <a:effectLst/>
          </c:spPr>
          <c:invertIfNegative val="0"/>
          <c:cat>
            <c:numRef>
              <c:f>'MA Proportions'!$BF$17:$BF$28</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'MA Proportions'!$BL$17:$BL$28</c:f>
              <c:numCache>
                <c:formatCode>General</c:formatCode>
                <c:ptCount val="12"/>
                <c:pt idx="0">
                  <c:v>0</c:v>
                </c:pt>
                <c:pt idx="1">
                  <c:v>0</c:v>
                </c:pt>
                <c:pt idx="2">
                  <c:v>0</c:v>
                </c:pt>
                <c:pt idx="3">
                  <c:v>0</c:v>
                </c:pt>
                <c:pt idx="4">
                  <c:v>2.564102564102564E-2</c:v>
                </c:pt>
                <c:pt idx="5">
                  <c:v>3.3898305084745763E-2</c:v>
                </c:pt>
                <c:pt idx="6">
                  <c:v>0</c:v>
                </c:pt>
                <c:pt idx="7">
                  <c:v>0</c:v>
                </c:pt>
                <c:pt idx="8">
                  <c:v>0</c:v>
                </c:pt>
                <c:pt idx="9">
                  <c:v>0</c:v>
                </c:pt>
                <c:pt idx="10">
                  <c:v>0</c:v>
                </c:pt>
                <c:pt idx="11">
                  <c:v>0</c:v>
                </c:pt>
              </c:numCache>
            </c:numRef>
          </c:val>
          <c:extLst>
            <c:ext xmlns:c16="http://schemas.microsoft.com/office/drawing/2014/chart" uri="{C3380CC4-5D6E-409C-BE32-E72D297353CC}">
              <c16:uniqueId val="{00000005-B813-4C1E-A5C3-19F28E6C92F9}"/>
            </c:ext>
          </c:extLst>
        </c:ser>
        <c:ser>
          <c:idx val="6"/>
          <c:order val="6"/>
          <c:tx>
            <c:strRef>
              <c:f>'MA Proportions'!$BM$16</c:f>
              <c:strCache>
                <c:ptCount val="1"/>
                <c:pt idx="0">
                  <c:v>Rope</c:v>
                </c:pt>
              </c:strCache>
            </c:strRef>
          </c:tx>
          <c:spPr>
            <a:solidFill>
              <a:schemeClr val="accent1">
                <a:lumMod val="60000"/>
              </a:schemeClr>
            </a:solidFill>
            <a:ln>
              <a:noFill/>
            </a:ln>
            <a:effectLst/>
          </c:spPr>
          <c:invertIfNegative val="0"/>
          <c:cat>
            <c:numRef>
              <c:f>'MA Proportions'!$BF$17:$BF$28</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'MA Proportions'!$BM$17:$BM$28</c:f>
              <c:numCache>
                <c:formatCode>General</c:formatCode>
                <c:ptCount val="12"/>
                <c:pt idx="0">
                  <c:v>0</c:v>
                </c:pt>
                <c:pt idx="1">
                  <c:v>0</c:v>
                </c:pt>
                <c:pt idx="2">
                  <c:v>0</c:v>
                </c:pt>
                <c:pt idx="3">
                  <c:v>0</c:v>
                </c:pt>
                <c:pt idx="4">
                  <c:v>0</c:v>
                </c:pt>
                <c:pt idx="5">
                  <c:v>0</c:v>
                </c:pt>
                <c:pt idx="6">
                  <c:v>0</c:v>
                </c:pt>
                <c:pt idx="7">
                  <c:v>0</c:v>
                </c:pt>
                <c:pt idx="8">
                  <c:v>1.7241379310344827E-2</c:v>
                </c:pt>
                <c:pt idx="9">
                  <c:v>0</c:v>
                </c:pt>
                <c:pt idx="10">
                  <c:v>0</c:v>
                </c:pt>
                <c:pt idx="11">
                  <c:v>0</c:v>
                </c:pt>
              </c:numCache>
            </c:numRef>
          </c:val>
          <c:extLst>
            <c:ext xmlns:c16="http://schemas.microsoft.com/office/drawing/2014/chart" uri="{C3380CC4-5D6E-409C-BE32-E72D297353CC}">
              <c16:uniqueId val="{00000006-B813-4C1E-A5C3-19F28E6C92F9}"/>
            </c:ext>
          </c:extLst>
        </c:ser>
        <c:ser>
          <c:idx val="7"/>
          <c:order val="7"/>
          <c:tx>
            <c:strRef>
              <c:f>'MA Proportions'!$BN$16</c:f>
              <c:strCache>
                <c:ptCount val="1"/>
                <c:pt idx="0">
                  <c:v>Unknown</c:v>
                </c:pt>
              </c:strCache>
            </c:strRef>
          </c:tx>
          <c:spPr>
            <a:solidFill>
              <a:schemeClr val="accent2">
                <a:lumMod val="60000"/>
              </a:schemeClr>
            </a:solidFill>
            <a:ln>
              <a:noFill/>
            </a:ln>
            <a:effectLst/>
          </c:spPr>
          <c:invertIfNegative val="0"/>
          <c:cat>
            <c:numRef>
              <c:f>'MA Proportions'!$BF$17:$BF$28</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'MA Proportions'!$BN$17:$BN$28</c:f>
              <c:numCache>
                <c:formatCode>General</c:formatCode>
                <c:ptCount val="12"/>
                <c:pt idx="0">
                  <c:v>0.36363636363636365</c:v>
                </c:pt>
                <c:pt idx="1">
                  <c:v>0.25</c:v>
                </c:pt>
                <c:pt idx="2">
                  <c:v>0.33333333333333331</c:v>
                </c:pt>
                <c:pt idx="3">
                  <c:v>0.15789473684210525</c:v>
                </c:pt>
                <c:pt idx="4">
                  <c:v>0.38461538461538464</c:v>
                </c:pt>
                <c:pt idx="5">
                  <c:v>0.3559322033898305</c:v>
                </c:pt>
                <c:pt idx="6">
                  <c:v>0.39285714285714285</c:v>
                </c:pt>
                <c:pt idx="7">
                  <c:v>0.38095238095238093</c:v>
                </c:pt>
                <c:pt idx="8">
                  <c:v>0.36206896551724138</c:v>
                </c:pt>
                <c:pt idx="9">
                  <c:v>0.27777777777777779</c:v>
                </c:pt>
                <c:pt idx="10">
                  <c:v>0.25</c:v>
                </c:pt>
                <c:pt idx="11">
                  <c:v>0</c:v>
                </c:pt>
              </c:numCache>
            </c:numRef>
          </c:val>
          <c:extLst>
            <c:ext xmlns:c16="http://schemas.microsoft.com/office/drawing/2014/chart" uri="{C3380CC4-5D6E-409C-BE32-E72D297353CC}">
              <c16:uniqueId val="{00000007-B813-4C1E-A5C3-19F28E6C92F9}"/>
            </c:ext>
          </c:extLst>
        </c:ser>
        <c:ser>
          <c:idx val="8"/>
          <c:order val="8"/>
          <c:tx>
            <c:strRef>
              <c:f>'MA Proportions'!$BO$16</c:f>
              <c:strCache>
                <c:ptCount val="1"/>
                <c:pt idx="0">
                  <c:v>Scar</c:v>
                </c:pt>
              </c:strCache>
            </c:strRef>
          </c:tx>
          <c:spPr>
            <a:solidFill>
              <a:schemeClr val="accent3">
                <a:lumMod val="60000"/>
              </a:schemeClr>
            </a:solidFill>
            <a:ln>
              <a:noFill/>
            </a:ln>
            <a:effectLst/>
          </c:spPr>
          <c:invertIfNegative val="0"/>
          <c:cat>
            <c:numRef>
              <c:f>'MA Proportions'!$BF$17:$BF$28</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'MA Proportions'!$BO$17:$BO$28</c:f>
              <c:numCache>
                <c:formatCode>General</c:formatCode>
                <c:ptCount val="12"/>
                <c:pt idx="0">
                  <c:v>0.45454545454545453</c:v>
                </c:pt>
                <c:pt idx="1">
                  <c:v>0.41666666666666669</c:v>
                </c:pt>
                <c:pt idx="2">
                  <c:v>0.4</c:v>
                </c:pt>
                <c:pt idx="3">
                  <c:v>0.31578947368421051</c:v>
                </c:pt>
                <c:pt idx="4">
                  <c:v>0.17948717948717949</c:v>
                </c:pt>
                <c:pt idx="5">
                  <c:v>0.22033898305084745</c:v>
                </c:pt>
                <c:pt idx="6">
                  <c:v>0.10714285714285714</c:v>
                </c:pt>
                <c:pt idx="7">
                  <c:v>6.3492063492063489E-2</c:v>
                </c:pt>
                <c:pt idx="8">
                  <c:v>0.20689655172413793</c:v>
                </c:pt>
                <c:pt idx="9">
                  <c:v>0.61111111111111116</c:v>
                </c:pt>
                <c:pt idx="10">
                  <c:v>0.25</c:v>
                </c:pt>
                <c:pt idx="11">
                  <c:v>1</c:v>
                </c:pt>
              </c:numCache>
            </c:numRef>
          </c:val>
          <c:extLst>
            <c:ext xmlns:c16="http://schemas.microsoft.com/office/drawing/2014/chart" uri="{C3380CC4-5D6E-409C-BE32-E72D297353CC}">
              <c16:uniqueId val="{00000008-B813-4C1E-A5C3-19F28E6C92F9}"/>
            </c:ext>
          </c:extLst>
        </c:ser>
        <c:dLbls>
          <c:showLegendKey val="0"/>
          <c:showVal val="0"/>
          <c:showCatName val="0"/>
          <c:showSerName val="0"/>
          <c:showPercent val="0"/>
          <c:showBubbleSize val="0"/>
        </c:dLbls>
        <c:gapWidth val="150"/>
        <c:overlap val="100"/>
        <c:axId val="1721843311"/>
        <c:axId val="1721846639"/>
      </c:barChart>
      <c:catAx>
        <c:axId val="17218433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1846639"/>
        <c:crosses val="autoZero"/>
        <c:auto val="1"/>
        <c:lblAlgn val="ctr"/>
        <c:lblOffset val="100"/>
        <c:noMultiLvlLbl val="0"/>
      </c:catAx>
      <c:valAx>
        <c:axId val="1721846639"/>
        <c:scaling>
          <c:orientation val="minMax"/>
        </c:scaling>
        <c:delete val="0"/>
        <c:axPos val="l"/>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18433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Material proportions by year – </a:t>
            </a:r>
            <a:r>
              <a:rPr lang="en-US" dirty="0" err="1"/>
              <a:t>Ej</a:t>
            </a:r>
            <a:r>
              <a:rPr lang="en-US" dirty="0"/>
              <a:t> and </a:t>
            </a:r>
            <a:r>
              <a:rPr lang="en-US" dirty="0" err="1"/>
              <a:t>Zc</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'MA Proportions'!$AS$13</c:f>
              <c:strCache>
                <c:ptCount val="1"/>
                <c:pt idx="0">
                  <c:v>Packing band</c:v>
                </c:pt>
              </c:strCache>
            </c:strRef>
          </c:tx>
          <c:spPr>
            <a:solidFill>
              <a:schemeClr val="accent1"/>
            </a:solidFill>
            <a:ln>
              <a:noFill/>
            </a:ln>
            <a:effectLst/>
          </c:spPr>
          <c:invertIfNegative val="0"/>
          <c:cat>
            <c:numRef>
              <c:f>'MA Proportions'!$AR$14:$AR$22</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'MA Proportions'!$AS$14:$AS$22</c:f>
              <c:numCache>
                <c:formatCode>General</c:formatCode>
                <c:ptCount val="9"/>
                <c:pt idx="0">
                  <c:v>0.4</c:v>
                </c:pt>
                <c:pt idx="1">
                  <c:v>0.3125</c:v>
                </c:pt>
                <c:pt idx="2">
                  <c:v>0.2</c:v>
                </c:pt>
                <c:pt idx="3">
                  <c:v>0.32183908045977011</c:v>
                </c:pt>
                <c:pt idx="4">
                  <c:v>0.33846153846153848</c:v>
                </c:pt>
                <c:pt idx="5">
                  <c:v>0.20454545454545456</c:v>
                </c:pt>
                <c:pt idx="6">
                  <c:v>0.32258064516129031</c:v>
                </c:pt>
                <c:pt idx="7">
                  <c:v>0.18461538461538463</c:v>
                </c:pt>
                <c:pt idx="8">
                  <c:v>0.19444444444444445</c:v>
                </c:pt>
              </c:numCache>
            </c:numRef>
          </c:val>
          <c:extLst>
            <c:ext xmlns:c16="http://schemas.microsoft.com/office/drawing/2014/chart" uri="{C3380CC4-5D6E-409C-BE32-E72D297353CC}">
              <c16:uniqueId val="{00000000-4B3F-43D4-9709-4F5C55F115DE}"/>
            </c:ext>
          </c:extLst>
        </c:ser>
        <c:ser>
          <c:idx val="1"/>
          <c:order val="1"/>
          <c:tx>
            <c:strRef>
              <c:f>'MA Proportions'!$AT$13</c:f>
              <c:strCache>
                <c:ptCount val="1"/>
                <c:pt idx="0">
                  <c:v>Flasher</c:v>
                </c:pt>
              </c:strCache>
            </c:strRef>
          </c:tx>
          <c:spPr>
            <a:solidFill>
              <a:schemeClr val="accent2"/>
            </a:solidFill>
            <a:ln>
              <a:noFill/>
            </a:ln>
            <a:effectLst/>
          </c:spPr>
          <c:invertIfNegative val="0"/>
          <c:cat>
            <c:numRef>
              <c:f>'MA Proportions'!$AR$14:$AR$22</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'MA Proportions'!$AT$14:$AT$22</c:f>
              <c:numCache>
                <c:formatCode>General</c:formatCode>
                <c:ptCount val="9"/>
                <c:pt idx="0">
                  <c:v>0.16666666666666666</c:v>
                </c:pt>
                <c:pt idx="1">
                  <c:v>2.0833333333333332E-2</c:v>
                </c:pt>
                <c:pt idx="2">
                  <c:v>4.6153846153846156E-2</c:v>
                </c:pt>
                <c:pt idx="3">
                  <c:v>2.2988505747126436E-2</c:v>
                </c:pt>
                <c:pt idx="4">
                  <c:v>0</c:v>
                </c:pt>
                <c:pt idx="5">
                  <c:v>4.5454545454545456E-2</c:v>
                </c:pt>
                <c:pt idx="6">
                  <c:v>1.6129032258064516E-2</c:v>
                </c:pt>
                <c:pt idx="7">
                  <c:v>0.1076923076923077</c:v>
                </c:pt>
                <c:pt idx="8">
                  <c:v>8.3333333333333329E-2</c:v>
                </c:pt>
              </c:numCache>
            </c:numRef>
          </c:val>
          <c:extLst>
            <c:ext xmlns:c16="http://schemas.microsoft.com/office/drawing/2014/chart" uri="{C3380CC4-5D6E-409C-BE32-E72D297353CC}">
              <c16:uniqueId val="{00000001-4B3F-43D4-9709-4F5C55F115DE}"/>
            </c:ext>
          </c:extLst>
        </c:ser>
        <c:ser>
          <c:idx val="2"/>
          <c:order val="2"/>
          <c:tx>
            <c:strRef>
              <c:f>'MA Proportions'!$AU$13</c:f>
              <c:strCache>
                <c:ptCount val="1"/>
                <c:pt idx="0">
                  <c:v>Monofilament</c:v>
                </c:pt>
              </c:strCache>
            </c:strRef>
          </c:tx>
          <c:spPr>
            <a:solidFill>
              <a:schemeClr val="accent3"/>
            </a:solidFill>
            <a:ln>
              <a:noFill/>
            </a:ln>
            <a:effectLst/>
          </c:spPr>
          <c:invertIfNegative val="0"/>
          <c:cat>
            <c:numRef>
              <c:f>'MA Proportions'!$AR$14:$AR$22</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'MA Proportions'!$AU$14:$AU$22</c:f>
              <c:numCache>
                <c:formatCode>General</c:formatCode>
                <c:ptCount val="9"/>
                <c:pt idx="0">
                  <c:v>3.3333333333333333E-2</c:v>
                </c:pt>
                <c:pt idx="1">
                  <c:v>6.25E-2</c:v>
                </c:pt>
                <c:pt idx="2">
                  <c:v>7.6923076923076927E-2</c:v>
                </c:pt>
                <c:pt idx="3">
                  <c:v>4.5977011494252873E-2</c:v>
                </c:pt>
                <c:pt idx="4">
                  <c:v>0</c:v>
                </c:pt>
                <c:pt idx="5">
                  <c:v>2.2727272727272728E-2</c:v>
                </c:pt>
                <c:pt idx="6">
                  <c:v>0</c:v>
                </c:pt>
                <c:pt idx="7">
                  <c:v>0</c:v>
                </c:pt>
                <c:pt idx="8">
                  <c:v>5.5555555555555552E-2</c:v>
                </c:pt>
              </c:numCache>
            </c:numRef>
          </c:val>
          <c:extLst>
            <c:ext xmlns:c16="http://schemas.microsoft.com/office/drawing/2014/chart" uri="{C3380CC4-5D6E-409C-BE32-E72D297353CC}">
              <c16:uniqueId val="{00000002-4B3F-43D4-9709-4F5C55F115DE}"/>
            </c:ext>
          </c:extLst>
        </c:ser>
        <c:ser>
          <c:idx val="3"/>
          <c:order val="3"/>
          <c:tx>
            <c:strRef>
              <c:f>'MA Proportions'!$AV$13</c:f>
              <c:strCache>
                <c:ptCount val="1"/>
                <c:pt idx="0">
                  <c:v>Rubber band</c:v>
                </c:pt>
              </c:strCache>
            </c:strRef>
          </c:tx>
          <c:spPr>
            <a:solidFill>
              <a:schemeClr val="accent4"/>
            </a:solidFill>
            <a:ln>
              <a:noFill/>
            </a:ln>
            <a:effectLst/>
          </c:spPr>
          <c:invertIfNegative val="0"/>
          <c:cat>
            <c:numRef>
              <c:f>'MA Proportions'!$AR$14:$AR$22</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'MA Proportions'!$AV$14:$AV$22</c:f>
              <c:numCache>
                <c:formatCode>General</c:formatCode>
                <c:ptCount val="9"/>
                <c:pt idx="0">
                  <c:v>6.6666666666666666E-2</c:v>
                </c:pt>
                <c:pt idx="1">
                  <c:v>6.25E-2</c:v>
                </c:pt>
                <c:pt idx="2">
                  <c:v>3.0769230769230771E-2</c:v>
                </c:pt>
                <c:pt idx="3">
                  <c:v>1.1494252873563218E-2</c:v>
                </c:pt>
                <c:pt idx="4">
                  <c:v>1.5384615384615385E-2</c:v>
                </c:pt>
                <c:pt idx="5">
                  <c:v>2.2727272727272728E-2</c:v>
                </c:pt>
                <c:pt idx="6">
                  <c:v>0</c:v>
                </c:pt>
                <c:pt idx="7">
                  <c:v>0</c:v>
                </c:pt>
                <c:pt idx="8">
                  <c:v>5.5555555555555552E-2</c:v>
                </c:pt>
              </c:numCache>
            </c:numRef>
          </c:val>
          <c:extLst>
            <c:ext xmlns:c16="http://schemas.microsoft.com/office/drawing/2014/chart" uri="{C3380CC4-5D6E-409C-BE32-E72D297353CC}">
              <c16:uniqueId val="{00000003-4B3F-43D4-9709-4F5C55F115DE}"/>
            </c:ext>
          </c:extLst>
        </c:ser>
        <c:ser>
          <c:idx val="4"/>
          <c:order val="4"/>
          <c:tx>
            <c:strRef>
              <c:f>'MA Proportions'!$AW$13</c:f>
              <c:strCache>
                <c:ptCount val="1"/>
                <c:pt idx="0">
                  <c:v>Rope</c:v>
                </c:pt>
              </c:strCache>
            </c:strRef>
          </c:tx>
          <c:spPr>
            <a:solidFill>
              <a:schemeClr val="accent5"/>
            </a:solidFill>
            <a:ln>
              <a:noFill/>
            </a:ln>
            <a:effectLst/>
          </c:spPr>
          <c:invertIfNegative val="0"/>
          <c:cat>
            <c:numRef>
              <c:f>'MA Proportions'!$AR$14:$AR$22</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'MA Proportions'!$AW$14:$AW$22</c:f>
              <c:numCache>
                <c:formatCode>General</c:formatCode>
                <c:ptCount val="9"/>
                <c:pt idx="0">
                  <c:v>3.3333333333333333E-2</c:v>
                </c:pt>
                <c:pt idx="1">
                  <c:v>0</c:v>
                </c:pt>
                <c:pt idx="2">
                  <c:v>0</c:v>
                </c:pt>
                <c:pt idx="3">
                  <c:v>1.1494252873563218E-2</c:v>
                </c:pt>
                <c:pt idx="4">
                  <c:v>6.1538461538461542E-2</c:v>
                </c:pt>
                <c:pt idx="5">
                  <c:v>0</c:v>
                </c:pt>
                <c:pt idx="6">
                  <c:v>0</c:v>
                </c:pt>
                <c:pt idx="7">
                  <c:v>0</c:v>
                </c:pt>
                <c:pt idx="8">
                  <c:v>0</c:v>
                </c:pt>
              </c:numCache>
            </c:numRef>
          </c:val>
          <c:extLst>
            <c:ext xmlns:c16="http://schemas.microsoft.com/office/drawing/2014/chart" uri="{C3380CC4-5D6E-409C-BE32-E72D297353CC}">
              <c16:uniqueId val="{00000004-4B3F-43D4-9709-4F5C55F115DE}"/>
            </c:ext>
          </c:extLst>
        </c:ser>
        <c:ser>
          <c:idx val="5"/>
          <c:order val="5"/>
          <c:tx>
            <c:strRef>
              <c:f>'MA Proportions'!$AX$13</c:f>
              <c:strCache>
                <c:ptCount val="1"/>
                <c:pt idx="0">
                  <c:v>Hook and Line</c:v>
                </c:pt>
              </c:strCache>
            </c:strRef>
          </c:tx>
          <c:spPr>
            <a:solidFill>
              <a:schemeClr val="accent6"/>
            </a:solidFill>
            <a:ln>
              <a:noFill/>
            </a:ln>
            <a:effectLst/>
          </c:spPr>
          <c:invertIfNegative val="0"/>
          <c:cat>
            <c:numRef>
              <c:f>'MA Proportions'!$AR$14:$AR$22</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'MA Proportions'!$AX$14:$AX$22</c:f>
              <c:numCache>
                <c:formatCode>General</c:formatCode>
                <c:ptCount val="9"/>
                <c:pt idx="0">
                  <c:v>3.3333333333333333E-2</c:v>
                </c:pt>
                <c:pt idx="1">
                  <c:v>2.0833333333333332E-2</c:v>
                </c:pt>
                <c:pt idx="2">
                  <c:v>0</c:v>
                </c:pt>
                <c:pt idx="3">
                  <c:v>1.1494252873563218E-2</c:v>
                </c:pt>
                <c:pt idx="4">
                  <c:v>0</c:v>
                </c:pt>
                <c:pt idx="5">
                  <c:v>0</c:v>
                </c:pt>
                <c:pt idx="6">
                  <c:v>0</c:v>
                </c:pt>
                <c:pt idx="7">
                  <c:v>0</c:v>
                </c:pt>
                <c:pt idx="8">
                  <c:v>0</c:v>
                </c:pt>
              </c:numCache>
            </c:numRef>
          </c:val>
          <c:extLst>
            <c:ext xmlns:c16="http://schemas.microsoft.com/office/drawing/2014/chart" uri="{C3380CC4-5D6E-409C-BE32-E72D297353CC}">
              <c16:uniqueId val="{00000005-4B3F-43D4-9709-4F5C55F115DE}"/>
            </c:ext>
          </c:extLst>
        </c:ser>
        <c:ser>
          <c:idx val="6"/>
          <c:order val="6"/>
          <c:tx>
            <c:strRef>
              <c:f>'MA Proportions'!$AY$13</c:f>
              <c:strCache>
                <c:ptCount val="1"/>
                <c:pt idx="0">
                  <c:v>Netting</c:v>
                </c:pt>
              </c:strCache>
            </c:strRef>
          </c:tx>
          <c:spPr>
            <a:solidFill>
              <a:schemeClr val="accent1">
                <a:lumMod val="60000"/>
              </a:schemeClr>
            </a:solidFill>
            <a:ln>
              <a:noFill/>
            </a:ln>
            <a:effectLst/>
          </c:spPr>
          <c:invertIfNegative val="0"/>
          <c:cat>
            <c:numRef>
              <c:f>'MA Proportions'!$AR$14:$AR$22</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'MA Proportions'!$AY$14:$AY$22</c:f>
              <c:numCache>
                <c:formatCode>General</c:formatCode>
                <c:ptCount val="9"/>
                <c:pt idx="0">
                  <c:v>0</c:v>
                </c:pt>
                <c:pt idx="1">
                  <c:v>0</c:v>
                </c:pt>
                <c:pt idx="2">
                  <c:v>0</c:v>
                </c:pt>
                <c:pt idx="3">
                  <c:v>0</c:v>
                </c:pt>
                <c:pt idx="4">
                  <c:v>3.0769230769230771E-2</c:v>
                </c:pt>
                <c:pt idx="5">
                  <c:v>0</c:v>
                </c:pt>
                <c:pt idx="6">
                  <c:v>0</c:v>
                </c:pt>
                <c:pt idx="7">
                  <c:v>0</c:v>
                </c:pt>
                <c:pt idx="8">
                  <c:v>2.7777777777777776E-2</c:v>
                </c:pt>
              </c:numCache>
            </c:numRef>
          </c:val>
          <c:extLst>
            <c:ext xmlns:c16="http://schemas.microsoft.com/office/drawing/2014/chart" uri="{C3380CC4-5D6E-409C-BE32-E72D297353CC}">
              <c16:uniqueId val="{00000006-4B3F-43D4-9709-4F5C55F115DE}"/>
            </c:ext>
          </c:extLst>
        </c:ser>
        <c:ser>
          <c:idx val="7"/>
          <c:order val="7"/>
          <c:tx>
            <c:strRef>
              <c:f>'MA Proportions'!$AZ$13</c:f>
              <c:strCache>
                <c:ptCount val="1"/>
                <c:pt idx="0">
                  <c:v>Unknown</c:v>
                </c:pt>
              </c:strCache>
            </c:strRef>
          </c:tx>
          <c:spPr>
            <a:solidFill>
              <a:schemeClr val="accent2">
                <a:lumMod val="60000"/>
              </a:schemeClr>
            </a:solidFill>
            <a:ln>
              <a:noFill/>
            </a:ln>
            <a:effectLst/>
          </c:spPr>
          <c:invertIfNegative val="0"/>
          <c:cat>
            <c:numRef>
              <c:f>'MA Proportions'!$AR$14:$AR$22</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'MA Proportions'!$AZ$14:$AZ$22</c:f>
              <c:numCache>
                <c:formatCode>General</c:formatCode>
                <c:ptCount val="9"/>
                <c:pt idx="0">
                  <c:v>0.2</c:v>
                </c:pt>
                <c:pt idx="1">
                  <c:v>0.33333333333333331</c:v>
                </c:pt>
                <c:pt idx="2">
                  <c:v>0.36923076923076925</c:v>
                </c:pt>
                <c:pt idx="3">
                  <c:v>0.41379310344827586</c:v>
                </c:pt>
                <c:pt idx="4">
                  <c:v>0.46153846153846156</c:v>
                </c:pt>
                <c:pt idx="5">
                  <c:v>0.59090909090909094</c:v>
                </c:pt>
                <c:pt idx="6">
                  <c:v>0.30645161290322581</c:v>
                </c:pt>
                <c:pt idx="7">
                  <c:v>0.33846153846153848</c:v>
                </c:pt>
                <c:pt idx="8">
                  <c:v>0.3611111111111111</c:v>
                </c:pt>
              </c:numCache>
            </c:numRef>
          </c:val>
          <c:extLst>
            <c:ext xmlns:c16="http://schemas.microsoft.com/office/drawing/2014/chart" uri="{C3380CC4-5D6E-409C-BE32-E72D297353CC}">
              <c16:uniqueId val="{00000007-4B3F-43D4-9709-4F5C55F115DE}"/>
            </c:ext>
          </c:extLst>
        </c:ser>
        <c:ser>
          <c:idx val="8"/>
          <c:order val="8"/>
          <c:tx>
            <c:strRef>
              <c:f>'MA Proportions'!$BA$13</c:f>
              <c:strCache>
                <c:ptCount val="1"/>
                <c:pt idx="0">
                  <c:v>Scar</c:v>
                </c:pt>
              </c:strCache>
            </c:strRef>
          </c:tx>
          <c:spPr>
            <a:solidFill>
              <a:schemeClr val="accent3">
                <a:lumMod val="60000"/>
              </a:schemeClr>
            </a:solidFill>
            <a:ln>
              <a:noFill/>
            </a:ln>
            <a:effectLst/>
          </c:spPr>
          <c:invertIfNegative val="0"/>
          <c:cat>
            <c:numRef>
              <c:f>'MA Proportions'!$AR$14:$AR$22</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'MA Proportions'!$BA$14:$BA$22</c:f>
              <c:numCache>
                <c:formatCode>General</c:formatCode>
                <c:ptCount val="9"/>
                <c:pt idx="0">
                  <c:v>6.6666666666666666E-2</c:v>
                </c:pt>
                <c:pt idx="1">
                  <c:v>0.1875</c:v>
                </c:pt>
                <c:pt idx="2">
                  <c:v>0.27692307692307694</c:v>
                </c:pt>
                <c:pt idx="3">
                  <c:v>0.16091954022988506</c:v>
                </c:pt>
                <c:pt idx="4">
                  <c:v>9.2307692307692313E-2</c:v>
                </c:pt>
                <c:pt idx="5">
                  <c:v>0.11363636363636363</c:v>
                </c:pt>
                <c:pt idx="6">
                  <c:v>0.35483870967741937</c:v>
                </c:pt>
                <c:pt idx="7">
                  <c:v>0.36923076923076925</c:v>
                </c:pt>
                <c:pt idx="8">
                  <c:v>0.22222222222222221</c:v>
                </c:pt>
              </c:numCache>
            </c:numRef>
          </c:val>
          <c:extLst>
            <c:ext xmlns:c16="http://schemas.microsoft.com/office/drawing/2014/chart" uri="{C3380CC4-5D6E-409C-BE32-E72D297353CC}">
              <c16:uniqueId val="{00000008-4B3F-43D4-9709-4F5C55F115DE}"/>
            </c:ext>
          </c:extLst>
        </c:ser>
        <c:dLbls>
          <c:showLegendKey val="0"/>
          <c:showVal val="0"/>
          <c:showCatName val="0"/>
          <c:showSerName val="0"/>
          <c:showPercent val="0"/>
          <c:showBubbleSize val="0"/>
        </c:dLbls>
        <c:gapWidth val="150"/>
        <c:overlap val="100"/>
        <c:axId val="1724286223"/>
        <c:axId val="1724287471"/>
      </c:barChart>
      <c:catAx>
        <c:axId val="1724286223"/>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4287471"/>
        <c:crosses val="autoZero"/>
        <c:auto val="1"/>
        <c:lblAlgn val="ctr"/>
        <c:lblOffset val="100"/>
        <c:noMultiLvlLbl val="0"/>
      </c:catAx>
      <c:valAx>
        <c:axId val="1724287471"/>
        <c:scaling>
          <c:orientation val="minMax"/>
          <c:max val="1"/>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Proportion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42862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Material Proportions by year - Ej</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'MA Proportions'!$X$13</c:f>
              <c:strCache>
                <c:ptCount val="1"/>
                <c:pt idx="0">
                  <c:v>Packing band</c:v>
                </c:pt>
              </c:strCache>
            </c:strRef>
          </c:tx>
          <c:spPr>
            <a:solidFill>
              <a:schemeClr val="accent1"/>
            </a:solidFill>
            <a:ln>
              <a:noFill/>
            </a:ln>
            <a:effectLst/>
          </c:spPr>
          <c:invertIfNegative val="0"/>
          <c:cat>
            <c:numRef>
              <c:f>'MA Proportions'!$W$14:$W$22</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'MA Proportions'!$X$14:$X$22</c:f>
              <c:numCache>
                <c:formatCode>General</c:formatCode>
                <c:ptCount val="9"/>
                <c:pt idx="0">
                  <c:v>0.40740740740740738</c:v>
                </c:pt>
                <c:pt idx="1">
                  <c:v>0.34375</c:v>
                </c:pt>
                <c:pt idx="2">
                  <c:v>0.25</c:v>
                </c:pt>
                <c:pt idx="3">
                  <c:v>0.33783783783783783</c:v>
                </c:pt>
                <c:pt idx="4">
                  <c:v>0.35416666666666669</c:v>
                </c:pt>
                <c:pt idx="5">
                  <c:v>0.21875</c:v>
                </c:pt>
                <c:pt idx="6">
                  <c:v>0.25641025641025639</c:v>
                </c:pt>
                <c:pt idx="7">
                  <c:v>0.23076923076923078</c:v>
                </c:pt>
                <c:pt idx="8">
                  <c:v>0.17647058823529413</c:v>
                </c:pt>
              </c:numCache>
            </c:numRef>
          </c:val>
          <c:extLst>
            <c:ext xmlns:c16="http://schemas.microsoft.com/office/drawing/2014/chart" uri="{C3380CC4-5D6E-409C-BE32-E72D297353CC}">
              <c16:uniqueId val="{00000000-F98E-4354-944C-20AD76843CC5}"/>
            </c:ext>
          </c:extLst>
        </c:ser>
        <c:ser>
          <c:idx val="1"/>
          <c:order val="1"/>
          <c:tx>
            <c:strRef>
              <c:f>'MA Proportions'!$Y$13</c:f>
              <c:strCache>
                <c:ptCount val="1"/>
                <c:pt idx="0">
                  <c:v>Flasher</c:v>
                </c:pt>
              </c:strCache>
            </c:strRef>
          </c:tx>
          <c:spPr>
            <a:solidFill>
              <a:schemeClr val="accent2"/>
            </a:solidFill>
            <a:ln>
              <a:noFill/>
            </a:ln>
            <a:effectLst/>
          </c:spPr>
          <c:invertIfNegative val="0"/>
          <c:cat>
            <c:numRef>
              <c:f>'MA Proportions'!$W$14:$W$22</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'MA Proportions'!$Y$14:$Y$22</c:f>
              <c:numCache>
                <c:formatCode>General</c:formatCode>
                <c:ptCount val="9"/>
                <c:pt idx="0">
                  <c:v>0.18518518518518517</c:v>
                </c:pt>
                <c:pt idx="1">
                  <c:v>3.125E-2</c:v>
                </c:pt>
                <c:pt idx="2">
                  <c:v>9.375E-2</c:v>
                </c:pt>
                <c:pt idx="3">
                  <c:v>2.7027027027027029E-2</c:v>
                </c:pt>
                <c:pt idx="4">
                  <c:v>0</c:v>
                </c:pt>
                <c:pt idx="5">
                  <c:v>6.25E-2</c:v>
                </c:pt>
                <c:pt idx="6">
                  <c:v>2.564102564102564E-2</c:v>
                </c:pt>
                <c:pt idx="7">
                  <c:v>0.10256410256410256</c:v>
                </c:pt>
                <c:pt idx="8">
                  <c:v>8.8235294117647065E-2</c:v>
                </c:pt>
              </c:numCache>
            </c:numRef>
          </c:val>
          <c:extLst>
            <c:ext xmlns:c16="http://schemas.microsoft.com/office/drawing/2014/chart" uri="{C3380CC4-5D6E-409C-BE32-E72D297353CC}">
              <c16:uniqueId val="{00000001-F98E-4354-944C-20AD76843CC5}"/>
            </c:ext>
          </c:extLst>
        </c:ser>
        <c:ser>
          <c:idx val="2"/>
          <c:order val="2"/>
          <c:tx>
            <c:strRef>
              <c:f>'MA Proportions'!$Z$13</c:f>
              <c:strCache>
                <c:ptCount val="1"/>
                <c:pt idx="0">
                  <c:v>Rubber band</c:v>
                </c:pt>
              </c:strCache>
            </c:strRef>
          </c:tx>
          <c:spPr>
            <a:solidFill>
              <a:schemeClr val="accent3"/>
            </a:solidFill>
            <a:ln>
              <a:noFill/>
            </a:ln>
            <a:effectLst/>
          </c:spPr>
          <c:invertIfNegative val="0"/>
          <c:cat>
            <c:numRef>
              <c:f>'MA Proportions'!$W$14:$W$22</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'MA Proportions'!$Z$14:$Z$22</c:f>
              <c:numCache>
                <c:formatCode>General</c:formatCode>
                <c:ptCount val="9"/>
                <c:pt idx="0">
                  <c:v>7.407407407407407E-2</c:v>
                </c:pt>
                <c:pt idx="1">
                  <c:v>9.375E-2</c:v>
                </c:pt>
                <c:pt idx="2">
                  <c:v>6.25E-2</c:v>
                </c:pt>
                <c:pt idx="3">
                  <c:v>1.3513513513513514E-2</c:v>
                </c:pt>
                <c:pt idx="4">
                  <c:v>2.0833333333333332E-2</c:v>
                </c:pt>
                <c:pt idx="5">
                  <c:v>3.125E-2</c:v>
                </c:pt>
                <c:pt idx="6">
                  <c:v>0</c:v>
                </c:pt>
                <c:pt idx="7">
                  <c:v>0</c:v>
                </c:pt>
                <c:pt idx="8">
                  <c:v>5.8823529411764705E-2</c:v>
                </c:pt>
              </c:numCache>
            </c:numRef>
          </c:val>
          <c:extLst>
            <c:ext xmlns:c16="http://schemas.microsoft.com/office/drawing/2014/chart" uri="{C3380CC4-5D6E-409C-BE32-E72D297353CC}">
              <c16:uniqueId val="{00000002-F98E-4354-944C-20AD76843CC5}"/>
            </c:ext>
          </c:extLst>
        </c:ser>
        <c:ser>
          <c:idx val="3"/>
          <c:order val="3"/>
          <c:tx>
            <c:strRef>
              <c:f>'MA Proportions'!$AA$13</c:f>
              <c:strCache>
                <c:ptCount val="1"/>
                <c:pt idx="0">
                  <c:v>Monofilament</c:v>
                </c:pt>
              </c:strCache>
            </c:strRef>
          </c:tx>
          <c:spPr>
            <a:solidFill>
              <a:schemeClr val="accent4"/>
            </a:solidFill>
            <a:ln>
              <a:noFill/>
            </a:ln>
            <a:effectLst/>
          </c:spPr>
          <c:invertIfNegative val="0"/>
          <c:cat>
            <c:numRef>
              <c:f>'MA Proportions'!$W$14:$W$22</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'MA Proportions'!$AA$14:$AA$22</c:f>
              <c:numCache>
                <c:formatCode>General</c:formatCode>
                <c:ptCount val="9"/>
                <c:pt idx="0">
                  <c:v>0</c:v>
                </c:pt>
                <c:pt idx="1">
                  <c:v>3.125E-2</c:v>
                </c:pt>
                <c:pt idx="2">
                  <c:v>6.25E-2</c:v>
                </c:pt>
                <c:pt idx="3">
                  <c:v>5.4054054054054057E-2</c:v>
                </c:pt>
                <c:pt idx="4">
                  <c:v>0</c:v>
                </c:pt>
                <c:pt idx="5">
                  <c:v>3.125E-2</c:v>
                </c:pt>
                <c:pt idx="6">
                  <c:v>0</c:v>
                </c:pt>
                <c:pt idx="7">
                  <c:v>0</c:v>
                </c:pt>
                <c:pt idx="8">
                  <c:v>5.8823529411764705E-2</c:v>
                </c:pt>
              </c:numCache>
            </c:numRef>
          </c:val>
          <c:extLst>
            <c:ext xmlns:c16="http://schemas.microsoft.com/office/drawing/2014/chart" uri="{C3380CC4-5D6E-409C-BE32-E72D297353CC}">
              <c16:uniqueId val="{00000003-F98E-4354-944C-20AD76843CC5}"/>
            </c:ext>
          </c:extLst>
        </c:ser>
        <c:ser>
          <c:idx val="4"/>
          <c:order val="4"/>
          <c:tx>
            <c:strRef>
              <c:f>'MA Proportions'!$AB$13</c:f>
              <c:strCache>
                <c:ptCount val="1"/>
                <c:pt idx="0">
                  <c:v>Hook and Line</c:v>
                </c:pt>
              </c:strCache>
            </c:strRef>
          </c:tx>
          <c:spPr>
            <a:solidFill>
              <a:schemeClr val="accent5"/>
            </a:solidFill>
            <a:ln>
              <a:noFill/>
            </a:ln>
            <a:effectLst/>
          </c:spPr>
          <c:invertIfNegative val="0"/>
          <c:cat>
            <c:numRef>
              <c:f>'MA Proportions'!$W$14:$W$22</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'MA Proportions'!$AB$14:$AB$22</c:f>
              <c:numCache>
                <c:formatCode>General</c:formatCode>
                <c:ptCount val="9"/>
                <c:pt idx="0">
                  <c:v>3.7037037037037035E-2</c:v>
                </c:pt>
                <c:pt idx="1">
                  <c:v>3.125E-2</c:v>
                </c:pt>
                <c:pt idx="2">
                  <c:v>0</c:v>
                </c:pt>
                <c:pt idx="3">
                  <c:v>1.3513513513513514E-2</c:v>
                </c:pt>
                <c:pt idx="4">
                  <c:v>0</c:v>
                </c:pt>
                <c:pt idx="5">
                  <c:v>0</c:v>
                </c:pt>
                <c:pt idx="6">
                  <c:v>0</c:v>
                </c:pt>
                <c:pt idx="7">
                  <c:v>0</c:v>
                </c:pt>
                <c:pt idx="8">
                  <c:v>0</c:v>
                </c:pt>
              </c:numCache>
            </c:numRef>
          </c:val>
          <c:extLst>
            <c:ext xmlns:c16="http://schemas.microsoft.com/office/drawing/2014/chart" uri="{C3380CC4-5D6E-409C-BE32-E72D297353CC}">
              <c16:uniqueId val="{00000004-F98E-4354-944C-20AD76843CC5}"/>
            </c:ext>
          </c:extLst>
        </c:ser>
        <c:ser>
          <c:idx val="5"/>
          <c:order val="5"/>
          <c:tx>
            <c:strRef>
              <c:f>'MA Proportions'!$AC$13</c:f>
              <c:strCache>
                <c:ptCount val="1"/>
                <c:pt idx="0">
                  <c:v>Netting</c:v>
                </c:pt>
              </c:strCache>
            </c:strRef>
          </c:tx>
          <c:spPr>
            <a:solidFill>
              <a:schemeClr val="accent6"/>
            </a:solidFill>
            <a:ln>
              <a:noFill/>
            </a:ln>
            <a:effectLst/>
          </c:spPr>
          <c:invertIfNegative val="0"/>
          <c:cat>
            <c:numRef>
              <c:f>'MA Proportions'!$W$14:$W$22</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'MA Proportions'!$AC$14:$AC$22</c:f>
              <c:numCache>
                <c:formatCode>General</c:formatCode>
                <c:ptCount val="9"/>
                <c:pt idx="0">
                  <c:v>0</c:v>
                </c:pt>
                <c:pt idx="1">
                  <c:v>0</c:v>
                </c:pt>
                <c:pt idx="2">
                  <c:v>0</c:v>
                </c:pt>
                <c:pt idx="3">
                  <c:v>0</c:v>
                </c:pt>
                <c:pt idx="4">
                  <c:v>4.1666666666666664E-2</c:v>
                </c:pt>
                <c:pt idx="5">
                  <c:v>0</c:v>
                </c:pt>
                <c:pt idx="6">
                  <c:v>0</c:v>
                </c:pt>
                <c:pt idx="7">
                  <c:v>0</c:v>
                </c:pt>
                <c:pt idx="8">
                  <c:v>2.9411764705882353E-2</c:v>
                </c:pt>
              </c:numCache>
            </c:numRef>
          </c:val>
          <c:extLst>
            <c:ext xmlns:c16="http://schemas.microsoft.com/office/drawing/2014/chart" uri="{C3380CC4-5D6E-409C-BE32-E72D297353CC}">
              <c16:uniqueId val="{00000005-F98E-4354-944C-20AD76843CC5}"/>
            </c:ext>
          </c:extLst>
        </c:ser>
        <c:ser>
          <c:idx val="6"/>
          <c:order val="6"/>
          <c:tx>
            <c:strRef>
              <c:f>'MA Proportions'!$AD$13</c:f>
              <c:strCache>
                <c:ptCount val="1"/>
                <c:pt idx="0">
                  <c:v>Rope</c:v>
                </c:pt>
              </c:strCache>
            </c:strRef>
          </c:tx>
          <c:spPr>
            <a:solidFill>
              <a:schemeClr val="accent1">
                <a:lumMod val="60000"/>
              </a:schemeClr>
            </a:solidFill>
            <a:ln>
              <a:noFill/>
            </a:ln>
            <a:effectLst/>
          </c:spPr>
          <c:invertIfNegative val="0"/>
          <c:cat>
            <c:numRef>
              <c:f>'MA Proportions'!$W$14:$W$22</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'MA Proportions'!$AD$14:$AD$22</c:f>
              <c:numCache>
                <c:formatCode>General</c:formatCode>
                <c:ptCount val="9"/>
                <c:pt idx="0">
                  <c:v>0</c:v>
                </c:pt>
                <c:pt idx="1">
                  <c:v>0</c:v>
                </c:pt>
                <c:pt idx="2">
                  <c:v>0</c:v>
                </c:pt>
                <c:pt idx="3">
                  <c:v>0</c:v>
                </c:pt>
                <c:pt idx="4">
                  <c:v>2.0833333333333332E-2</c:v>
                </c:pt>
                <c:pt idx="5">
                  <c:v>0</c:v>
                </c:pt>
                <c:pt idx="6">
                  <c:v>0</c:v>
                </c:pt>
                <c:pt idx="7">
                  <c:v>0</c:v>
                </c:pt>
                <c:pt idx="8">
                  <c:v>0</c:v>
                </c:pt>
              </c:numCache>
            </c:numRef>
          </c:val>
          <c:extLst>
            <c:ext xmlns:c16="http://schemas.microsoft.com/office/drawing/2014/chart" uri="{C3380CC4-5D6E-409C-BE32-E72D297353CC}">
              <c16:uniqueId val="{00000006-F98E-4354-944C-20AD76843CC5}"/>
            </c:ext>
          </c:extLst>
        </c:ser>
        <c:ser>
          <c:idx val="7"/>
          <c:order val="7"/>
          <c:tx>
            <c:strRef>
              <c:f>'MA Proportions'!$AE$13</c:f>
              <c:strCache>
                <c:ptCount val="1"/>
                <c:pt idx="0">
                  <c:v>Unknown</c:v>
                </c:pt>
              </c:strCache>
            </c:strRef>
          </c:tx>
          <c:spPr>
            <a:solidFill>
              <a:schemeClr val="accent2">
                <a:lumMod val="60000"/>
              </a:schemeClr>
            </a:solidFill>
            <a:ln>
              <a:noFill/>
            </a:ln>
            <a:effectLst/>
          </c:spPr>
          <c:invertIfNegative val="0"/>
          <c:cat>
            <c:numRef>
              <c:f>'MA Proportions'!$W$14:$W$22</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'MA Proportions'!$AE$14:$AE$22</c:f>
              <c:numCache>
                <c:formatCode>General</c:formatCode>
                <c:ptCount val="9"/>
                <c:pt idx="0">
                  <c:v>0.22222222222222221</c:v>
                </c:pt>
                <c:pt idx="1">
                  <c:v>0.3125</c:v>
                </c:pt>
                <c:pt idx="2">
                  <c:v>0.1875</c:v>
                </c:pt>
                <c:pt idx="3">
                  <c:v>0.39189189189189189</c:v>
                </c:pt>
                <c:pt idx="4">
                  <c:v>0.47916666666666669</c:v>
                </c:pt>
                <c:pt idx="5">
                  <c:v>0.5</c:v>
                </c:pt>
                <c:pt idx="6">
                  <c:v>0.30769230769230771</c:v>
                </c:pt>
                <c:pt idx="7">
                  <c:v>0.25641025641025639</c:v>
                </c:pt>
                <c:pt idx="8">
                  <c:v>0.35294117647058826</c:v>
                </c:pt>
              </c:numCache>
            </c:numRef>
          </c:val>
          <c:extLst>
            <c:ext xmlns:c16="http://schemas.microsoft.com/office/drawing/2014/chart" uri="{C3380CC4-5D6E-409C-BE32-E72D297353CC}">
              <c16:uniqueId val="{00000007-F98E-4354-944C-20AD76843CC5}"/>
            </c:ext>
          </c:extLst>
        </c:ser>
        <c:ser>
          <c:idx val="8"/>
          <c:order val="8"/>
          <c:tx>
            <c:strRef>
              <c:f>'MA Proportions'!$AF$13</c:f>
              <c:strCache>
                <c:ptCount val="1"/>
                <c:pt idx="0">
                  <c:v>Scar</c:v>
                </c:pt>
              </c:strCache>
            </c:strRef>
          </c:tx>
          <c:spPr>
            <a:solidFill>
              <a:schemeClr val="accent3">
                <a:lumMod val="60000"/>
              </a:schemeClr>
            </a:solidFill>
            <a:ln>
              <a:noFill/>
            </a:ln>
            <a:effectLst/>
          </c:spPr>
          <c:invertIfNegative val="0"/>
          <c:cat>
            <c:numRef>
              <c:f>'MA Proportions'!$W$14:$W$22</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'MA Proportions'!$AF$14:$AF$22</c:f>
              <c:numCache>
                <c:formatCode>General</c:formatCode>
                <c:ptCount val="9"/>
                <c:pt idx="0">
                  <c:v>7.407407407407407E-2</c:v>
                </c:pt>
                <c:pt idx="1">
                  <c:v>0.15625</c:v>
                </c:pt>
                <c:pt idx="2">
                  <c:v>0.34375</c:v>
                </c:pt>
                <c:pt idx="3">
                  <c:v>0.16216216216216217</c:v>
                </c:pt>
                <c:pt idx="4">
                  <c:v>8.3333333333333329E-2</c:v>
                </c:pt>
                <c:pt idx="5">
                  <c:v>0.15625</c:v>
                </c:pt>
                <c:pt idx="6">
                  <c:v>0.41025641025641024</c:v>
                </c:pt>
                <c:pt idx="7">
                  <c:v>0.41025641025641024</c:v>
                </c:pt>
                <c:pt idx="8">
                  <c:v>0.23529411764705882</c:v>
                </c:pt>
              </c:numCache>
            </c:numRef>
          </c:val>
          <c:extLst>
            <c:ext xmlns:c16="http://schemas.microsoft.com/office/drawing/2014/chart" uri="{C3380CC4-5D6E-409C-BE32-E72D297353CC}">
              <c16:uniqueId val="{00000008-F98E-4354-944C-20AD76843CC5}"/>
            </c:ext>
          </c:extLst>
        </c:ser>
        <c:dLbls>
          <c:showLegendKey val="0"/>
          <c:showVal val="0"/>
          <c:showCatName val="0"/>
          <c:showSerName val="0"/>
          <c:showPercent val="0"/>
          <c:showBubbleSize val="0"/>
        </c:dLbls>
        <c:gapWidth val="150"/>
        <c:overlap val="100"/>
        <c:axId val="1929609839"/>
        <c:axId val="1929602767"/>
      </c:barChart>
      <c:catAx>
        <c:axId val="1929609839"/>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9602767"/>
        <c:crosses val="autoZero"/>
        <c:auto val="1"/>
        <c:lblAlgn val="ctr"/>
        <c:lblOffset val="100"/>
        <c:noMultiLvlLbl val="0"/>
      </c:catAx>
      <c:valAx>
        <c:axId val="1929602767"/>
        <c:scaling>
          <c:orientation val="minMax"/>
          <c:max val="1"/>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Proportion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2960983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Material Proportions</a:t>
            </a:r>
            <a:r>
              <a:rPr lang="en-US" baseline="0" dirty="0"/>
              <a:t> by Year - </a:t>
            </a:r>
            <a:r>
              <a:rPr lang="en-US" baseline="0" dirty="0" err="1"/>
              <a:t>Zc</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stacked"/>
        <c:varyColors val="0"/>
        <c:ser>
          <c:idx val="0"/>
          <c:order val="0"/>
          <c:tx>
            <c:strRef>
              <c:f>'MA Proportions'!$AJ$13</c:f>
              <c:strCache>
                <c:ptCount val="1"/>
                <c:pt idx="0">
                  <c:v>Packing band</c:v>
                </c:pt>
              </c:strCache>
            </c:strRef>
          </c:tx>
          <c:spPr>
            <a:solidFill>
              <a:schemeClr val="accent1"/>
            </a:solidFill>
            <a:ln>
              <a:noFill/>
            </a:ln>
            <a:effectLst/>
          </c:spPr>
          <c:invertIfNegative val="0"/>
          <c:cat>
            <c:numRef>
              <c:f>'MA Proportions'!$AI$14:$AI$22</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'MA Proportions'!$AJ$14:$AJ$22</c:f>
              <c:numCache>
                <c:formatCode>General</c:formatCode>
                <c:ptCount val="9"/>
                <c:pt idx="0">
                  <c:v>0.33333333333333331</c:v>
                </c:pt>
                <c:pt idx="1">
                  <c:v>0.25</c:v>
                </c:pt>
                <c:pt idx="2">
                  <c:v>0.15151515151515152</c:v>
                </c:pt>
                <c:pt idx="3">
                  <c:v>0.23076923076923078</c:v>
                </c:pt>
                <c:pt idx="4">
                  <c:v>0.29411764705882354</c:v>
                </c:pt>
                <c:pt idx="5">
                  <c:v>0.16666666666666666</c:v>
                </c:pt>
                <c:pt idx="6">
                  <c:v>0.43478260869565216</c:v>
                </c:pt>
                <c:pt idx="7">
                  <c:v>0.11538461538461539</c:v>
                </c:pt>
                <c:pt idx="8">
                  <c:v>0.5</c:v>
                </c:pt>
              </c:numCache>
            </c:numRef>
          </c:val>
          <c:extLst>
            <c:ext xmlns:c16="http://schemas.microsoft.com/office/drawing/2014/chart" uri="{C3380CC4-5D6E-409C-BE32-E72D297353CC}">
              <c16:uniqueId val="{00000000-6404-4B07-B558-1E7A964886A5}"/>
            </c:ext>
          </c:extLst>
        </c:ser>
        <c:ser>
          <c:idx val="1"/>
          <c:order val="1"/>
          <c:tx>
            <c:strRef>
              <c:f>'MA Proportions'!$AK$13</c:f>
              <c:strCache>
                <c:ptCount val="1"/>
                <c:pt idx="0">
                  <c:v>Monofilament</c:v>
                </c:pt>
              </c:strCache>
            </c:strRef>
          </c:tx>
          <c:spPr>
            <a:solidFill>
              <a:schemeClr val="accent2"/>
            </a:solidFill>
            <a:ln>
              <a:noFill/>
            </a:ln>
            <a:effectLst/>
          </c:spPr>
          <c:invertIfNegative val="0"/>
          <c:cat>
            <c:numRef>
              <c:f>'MA Proportions'!$AI$14:$AI$22</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'MA Proportions'!$AK$14:$AK$22</c:f>
              <c:numCache>
                <c:formatCode>General</c:formatCode>
                <c:ptCount val="9"/>
                <c:pt idx="0">
                  <c:v>0.33333333333333331</c:v>
                </c:pt>
                <c:pt idx="1">
                  <c:v>0.125</c:v>
                </c:pt>
                <c:pt idx="2">
                  <c:v>9.0909090909090912E-2</c:v>
                </c:pt>
                <c:pt idx="3">
                  <c:v>0</c:v>
                </c:pt>
                <c:pt idx="4">
                  <c:v>0</c:v>
                </c:pt>
                <c:pt idx="5">
                  <c:v>0</c:v>
                </c:pt>
                <c:pt idx="6">
                  <c:v>0</c:v>
                </c:pt>
                <c:pt idx="7">
                  <c:v>0</c:v>
                </c:pt>
                <c:pt idx="8">
                  <c:v>0</c:v>
                </c:pt>
              </c:numCache>
            </c:numRef>
          </c:val>
          <c:extLst>
            <c:ext xmlns:c16="http://schemas.microsoft.com/office/drawing/2014/chart" uri="{C3380CC4-5D6E-409C-BE32-E72D297353CC}">
              <c16:uniqueId val="{00000001-6404-4B07-B558-1E7A964886A5}"/>
            </c:ext>
          </c:extLst>
        </c:ser>
        <c:ser>
          <c:idx val="2"/>
          <c:order val="2"/>
          <c:tx>
            <c:strRef>
              <c:f>'MA Proportions'!$AL$13</c:f>
              <c:strCache>
                <c:ptCount val="1"/>
                <c:pt idx="0">
                  <c:v>Rope</c:v>
                </c:pt>
              </c:strCache>
            </c:strRef>
          </c:tx>
          <c:spPr>
            <a:solidFill>
              <a:schemeClr val="accent3"/>
            </a:solidFill>
            <a:ln>
              <a:noFill/>
            </a:ln>
            <a:effectLst/>
          </c:spPr>
          <c:invertIfNegative val="0"/>
          <c:cat>
            <c:numRef>
              <c:f>'MA Proportions'!$AI$14:$AI$22</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'MA Proportions'!$AL$14:$AL$22</c:f>
              <c:numCache>
                <c:formatCode>General</c:formatCode>
                <c:ptCount val="9"/>
                <c:pt idx="0">
                  <c:v>0.33333333333333331</c:v>
                </c:pt>
                <c:pt idx="1">
                  <c:v>0</c:v>
                </c:pt>
                <c:pt idx="2">
                  <c:v>0</c:v>
                </c:pt>
                <c:pt idx="3">
                  <c:v>7.6923076923076927E-2</c:v>
                </c:pt>
                <c:pt idx="4">
                  <c:v>0.17647058823529413</c:v>
                </c:pt>
                <c:pt idx="5">
                  <c:v>0</c:v>
                </c:pt>
                <c:pt idx="6">
                  <c:v>0</c:v>
                </c:pt>
                <c:pt idx="7">
                  <c:v>0</c:v>
                </c:pt>
                <c:pt idx="8">
                  <c:v>0</c:v>
                </c:pt>
              </c:numCache>
            </c:numRef>
          </c:val>
          <c:extLst>
            <c:ext xmlns:c16="http://schemas.microsoft.com/office/drawing/2014/chart" uri="{C3380CC4-5D6E-409C-BE32-E72D297353CC}">
              <c16:uniqueId val="{00000002-6404-4B07-B558-1E7A964886A5}"/>
            </c:ext>
          </c:extLst>
        </c:ser>
        <c:ser>
          <c:idx val="3"/>
          <c:order val="3"/>
          <c:tx>
            <c:strRef>
              <c:f>'MA Proportions'!$AM$13</c:f>
              <c:strCache>
                <c:ptCount val="1"/>
                <c:pt idx="0">
                  <c:v>Flasher</c:v>
                </c:pt>
              </c:strCache>
            </c:strRef>
          </c:tx>
          <c:spPr>
            <a:solidFill>
              <a:schemeClr val="accent4"/>
            </a:solidFill>
            <a:ln>
              <a:noFill/>
            </a:ln>
            <a:effectLst/>
          </c:spPr>
          <c:invertIfNegative val="0"/>
          <c:cat>
            <c:numRef>
              <c:f>'MA Proportions'!$AI$14:$AI$22</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'MA Proportions'!$AM$14:$AM$22</c:f>
              <c:numCache>
                <c:formatCode>General</c:formatCode>
                <c:ptCount val="9"/>
                <c:pt idx="0">
                  <c:v>0</c:v>
                </c:pt>
                <c:pt idx="1">
                  <c:v>0</c:v>
                </c:pt>
                <c:pt idx="2">
                  <c:v>0</c:v>
                </c:pt>
                <c:pt idx="3">
                  <c:v>0</c:v>
                </c:pt>
                <c:pt idx="4">
                  <c:v>0</c:v>
                </c:pt>
                <c:pt idx="5">
                  <c:v>0</c:v>
                </c:pt>
                <c:pt idx="6">
                  <c:v>0</c:v>
                </c:pt>
                <c:pt idx="7">
                  <c:v>0.11538461538461539</c:v>
                </c:pt>
                <c:pt idx="8">
                  <c:v>0</c:v>
                </c:pt>
              </c:numCache>
            </c:numRef>
          </c:val>
          <c:extLst>
            <c:ext xmlns:c16="http://schemas.microsoft.com/office/drawing/2014/chart" uri="{C3380CC4-5D6E-409C-BE32-E72D297353CC}">
              <c16:uniqueId val="{00000003-6404-4B07-B558-1E7A964886A5}"/>
            </c:ext>
          </c:extLst>
        </c:ser>
        <c:ser>
          <c:idx val="4"/>
          <c:order val="4"/>
          <c:tx>
            <c:strRef>
              <c:f>'MA Proportions'!$AN$13</c:f>
              <c:strCache>
                <c:ptCount val="1"/>
                <c:pt idx="0">
                  <c:v>Unknown</c:v>
                </c:pt>
              </c:strCache>
            </c:strRef>
          </c:tx>
          <c:spPr>
            <a:solidFill>
              <a:schemeClr val="accent5"/>
            </a:solidFill>
            <a:ln>
              <a:noFill/>
            </a:ln>
            <a:effectLst/>
          </c:spPr>
          <c:invertIfNegative val="0"/>
          <c:cat>
            <c:numRef>
              <c:f>'MA Proportions'!$AI$14:$AI$22</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'MA Proportions'!$AN$14:$AN$22</c:f>
              <c:numCache>
                <c:formatCode>General</c:formatCode>
                <c:ptCount val="9"/>
                <c:pt idx="0">
                  <c:v>0</c:v>
                </c:pt>
                <c:pt idx="1">
                  <c:v>0.375</c:v>
                </c:pt>
                <c:pt idx="2">
                  <c:v>0.54545454545454541</c:v>
                </c:pt>
                <c:pt idx="3">
                  <c:v>0.53846153846153844</c:v>
                </c:pt>
                <c:pt idx="4">
                  <c:v>0.41176470588235292</c:v>
                </c:pt>
                <c:pt idx="5">
                  <c:v>0.83333333333333337</c:v>
                </c:pt>
                <c:pt idx="6">
                  <c:v>0.30434782608695654</c:v>
                </c:pt>
                <c:pt idx="7">
                  <c:v>0.46153846153846156</c:v>
                </c:pt>
                <c:pt idx="8">
                  <c:v>0.5</c:v>
                </c:pt>
              </c:numCache>
            </c:numRef>
          </c:val>
          <c:extLst>
            <c:ext xmlns:c16="http://schemas.microsoft.com/office/drawing/2014/chart" uri="{C3380CC4-5D6E-409C-BE32-E72D297353CC}">
              <c16:uniqueId val="{00000004-6404-4B07-B558-1E7A964886A5}"/>
            </c:ext>
          </c:extLst>
        </c:ser>
        <c:ser>
          <c:idx val="5"/>
          <c:order val="5"/>
          <c:tx>
            <c:strRef>
              <c:f>'MA Proportions'!$AO$13</c:f>
              <c:strCache>
                <c:ptCount val="1"/>
                <c:pt idx="0">
                  <c:v>Scar</c:v>
                </c:pt>
              </c:strCache>
            </c:strRef>
          </c:tx>
          <c:spPr>
            <a:solidFill>
              <a:schemeClr val="accent6"/>
            </a:solidFill>
            <a:ln>
              <a:noFill/>
            </a:ln>
            <a:effectLst/>
          </c:spPr>
          <c:invertIfNegative val="0"/>
          <c:cat>
            <c:numRef>
              <c:f>'MA Proportions'!$AI$14:$AI$22</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'MA Proportions'!$AO$14:$AO$22</c:f>
              <c:numCache>
                <c:formatCode>General</c:formatCode>
                <c:ptCount val="9"/>
                <c:pt idx="0">
                  <c:v>0</c:v>
                </c:pt>
                <c:pt idx="1">
                  <c:v>0.25</c:v>
                </c:pt>
                <c:pt idx="2">
                  <c:v>0.21212121212121213</c:v>
                </c:pt>
                <c:pt idx="3">
                  <c:v>0.15384615384615385</c:v>
                </c:pt>
                <c:pt idx="4">
                  <c:v>0.11764705882352941</c:v>
                </c:pt>
                <c:pt idx="5">
                  <c:v>0</c:v>
                </c:pt>
                <c:pt idx="6">
                  <c:v>0.2608695652173913</c:v>
                </c:pt>
                <c:pt idx="7">
                  <c:v>0.30769230769230771</c:v>
                </c:pt>
                <c:pt idx="8">
                  <c:v>0</c:v>
                </c:pt>
              </c:numCache>
            </c:numRef>
          </c:val>
          <c:extLst>
            <c:ext xmlns:c16="http://schemas.microsoft.com/office/drawing/2014/chart" uri="{C3380CC4-5D6E-409C-BE32-E72D297353CC}">
              <c16:uniqueId val="{00000005-6404-4B07-B558-1E7A964886A5}"/>
            </c:ext>
          </c:extLst>
        </c:ser>
        <c:dLbls>
          <c:showLegendKey val="0"/>
          <c:showVal val="0"/>
          <c:showCatName val="0"/>
          <c:showSerName val="0"/>
          <c:showPercent val="0"/>
          <c:showBubbleSize val="0"/>
        </c:dLbls>
        <c:gapWidth val="150"/>
        <c:overlap val="100"/>
        <c:axId val="1877276911"/>
        <c:axId val="1877281487"/>
      </c:barChart>
      <c:catAx>
        <c:axId val="1877276911"/>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77281487"/>
        <c:crosses val="autoZero"/>
        <c:auto val="1"/>
        <c:lblAlgn val="ctr"/>
        <c:lblOffset val="100"/>
        <c:noMultiLvlLbl val="0"/>
      </c:catAx>
      <c:valAx>
        <c:axId val="1877281487"/>
        <c:scaling>
          <c:orientation val="minMax"/>
          <c:max val="1"/>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Proportion</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87727691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Ej entanglement</a:t>
            </a:r>
            <a:r>
              <a:rPr lang="en-US" baseline="0"/>
              <a:t> rate</a:t>
            </a:r>
            <a:r>
              <a:rPr lang="en-US"/>
              <a:t> by year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numRef>
              <c:f>'Pooled Averages'!$O$3:$O$11</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'Pooled Averages'!$P$3:$P$11</c:f>
              <c:numCache>
                <c:formatCode>General</c:formatCode>
                <c:ptCount val="9"/>
                <c:pt idx="0">
                  <c:v>2.7417336241320816E-3</c:v>
                </c:pt>
                <c:pt idx="1">
                  <c:v>2.7060852998739369E-3</c:v>
                </c:pt>
                <c:pt idx="2">
                  <c:v>4.6023576034557555E-3</c:v>
                </c:pt>
                <c:pt idx="3">
                  <c:v>4.5618163385975057E-3</c:v>
                </c:pt>
                <c:pt idx="4">
                  <c:v>3.9510820373370587E-3</c:v>
                </c:pt>
                <c:pt idx="5">
                  <c:v>8.6775022185212151E-3</c:v>
                </c:pt>
                <c:pt idx="6">
                  <c:v>3.2105453663012241E-3</c:v>
                </c:pt>
                <c:pt idx="7">
                  <c:v>2.5339905191112894E-3</c:v>
                </c:pt>
                <c:pt idx="8">
                  <c:v>5.9046164718496883E-3</c:v>
                </c:pt>
              </c:numCache>
            </c:numRef>
          </c:val>
          <c:extLst>
            <c:ext xmlns:c16="http://schemas.microsoft.com/office/drawing/2014/chart" uri="{C3380CC4-5D6E-409C-BE32-E72D297353CC}">
              <c16:uniqueId val="{00000000-7BCF-4524-80D4-5ECF852825AA}"/>
            </c:ext>
          </c:extLst>
        </c:ser>
        <c:dLbls>
          <c:showLegendKey val="0"/>
          <c:showVal val="0"/>
          <c:showCatName val="0"/>
          <c:showSerName val="0"/>
          <c:showPercent val="0"/>
          <c:showBubbleSize val="0"/>
        </c:dLbls>
        <c:gapWidth val="219"/>
        <c:overlap val="-27"/>
        <c:axId val="1688297520"/>
        <c:axId val="1688295856"/>
      </c:barChart>
      <c:catAx>
        <c:axId val="168829752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8295856"/>
        <c:crosses val="autoZero"/>
        <c:auto val="1"/>
        <c:lblAlgn val="ctr"/>
        <c:lblOffset val="100"/>
        <c:noMultiLvlLbl val="0"/>
      </c:catAx>
      <c:valAx>
        <c:axId val="1688295856"/>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Average Entanglement Rate</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882975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Zc entanglement rate by year</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spPr>
            <a:solidFill>
              <a:schemeClr val="accent1"/>
            </a:solidFill>
            <a:ln>
              <a:noFill/>
            </a:ln>
            <a:effectLst/>
          </c:spPr>
          <c:invertIfNegative val="0"/>
          <c:cat>
            <c:numRef>
              <c:f>'Pooled Averages'!$AZ$3:$AZ$11</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'Pooled Averages'!$BA$3:$BA$11</c:f>
              <c:numCache>
                <c:formatCode>General</c:formatCode>
                <c:ptCount val="9"/>
                <c:pt idx="0">
                  <c:v>3.2834710332642148E-3</c:v>
                </c:pt>
                <c:pt idx="1">
                  <c:v>8.9790758656944237E-3</c:v>
                </c:pt>
                <c:pt idx="2">
                  <c:v>1.3652186699889152E-2</c:v>
                </c:pt>
                <c:pt idx="3">
                  <c:v>1.0477702342145458E-2</c:v>
                </c:pt>
                <c:pt idx="4">
                  <c:v>8.9613069413686783E-2</c:v>
                </c:pt>
                <c:pt idx="5">
                  <c:v>6.6896206878253733E-2</c:v>
                </c:pt>
                <c:pt idx="6">
                  <c:v>2.5041198665006519E-2</c:v>
                </c:pt>
                <c:pt idx="7">
                  <c:v>3.6374695612640472E-2</c:v>
                </c:pt>
                <c:pt idx="8">
                  <c:v>3.1275489091116705E-3</c:v>
                </c:pt>
              </c:numCache>
            </c:numRef>
          </c:val>
          <c:extLst>
            <c:ext xmlns:c16="http://schemas.microsoft.com/office/drawing/2014/chart" uri="{C3380CC4-5D6E-409C-BE32-E72D297353CC}">
              <c16:uniqueId val="{00000000-8D22-449F-B1E3-C489608EEE27}"/>
            </c:ext>
          </c:extLst>
        </c:ser>
        <c:dLbls>
          <c:showLegendKey val="0"/>
          <c:showVal val="0"/>
          <c:showCatName val="0"/>
          <c:showSerName val="0"/>
          <c:showPercent val="0"/>
          <c:showBubbleSize val="0"/>
        </c:dLbls>
        <c:gapWidth val="219"/>
        <c:overlap val="-27"/>
        <c:axId val="1941505920"/>
        <c:axId val="1941500096"/>
      </c:barChart>
      <c:catAx>
        <c:axId val="1941505920"/>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Year</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41500096"/>
        <c:crosses val="autoZero"/>
        <c:auto val="1"/>
        <c:lblAlgn val="ctr"/>
        <c:lblOffset val="100"/>
        <c:noMultiLvlLbl val="0"/>
      </c:catAx>
      <c:valAx>
        <c:axId val="1941500096"/>
        <c:scaling>
          <c:orientation val="minMax"/>
        </c:scaling>
        <c:delete val="0"/>
        <c:axPos val="l"/>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Average Entanglement</a:t>
                </a:r>
                <a:r>
                  <a:rPr lang="en-US" baseline="0" dirty="0"/>
                  <a:t> Rate</a:t>
                </a:r>
                <a:endParaRPr lang="en-US" dirty="0"/>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4150592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dirty="0">
                <a:effectLst/>
              </a:rPr>
              <a:t>Rate x material proportions </a:t>
            </a:r>
            <a:r>
              <a:rPr lang="en-US" sz="1800" b="0" i="0" baseline="0" dirty="0" err="1">
                <a:effectLst/>
              </a:rPr>
              <a:t>Zc</a:t>
            </a:r>
            <a:endParaRPr lang="en-US"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'Pooled Averages'!$CP$2</c:f>
              <c:strCache>
                <c:ptCount val="1"/>
                <c:pt idx="0">
                  <c:v>Packing band</c:v>
                </c:pt>
              </c:strCache>
            </c:strRef>
          </c:tx>
          <c:spPr>
            <a:ln w="28575" cap="rnd">
              <a:solidFill>
                <a:schemeClr val="accent1"/>
              </a:solidFill>
              <a:round/>
            </a:ln>
            <a:effectLst/>
          </c:spPr>
          <c:marker>
            <c:symbol val="none"/>
          </c:marker>
          <c:cat>
            <c:numRef>
              <c:f>'Pooled Averages'!$CO$3:$CO$11</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'Pooled Averages'!$CP$3:$CP$11</c:f>
              <c:numCache>
                <c:formatCode>General</c:formatCode>
                <c:ptCount val="9"/>
                <c:pt idx="0">
                  <c:v>1.0944903444214049E-3</c:v>
                </c:pt>
                <c:pt idx="1">
                  <c:v>2.2447689664236059E-3</c:v>
                </c:pt>
                <c:pt idx="2">
                  <c:v>2.0685131363468411E-3</c:v>
                </c:pt>
                <c:pt idx="3">
                  <c:v>2.4179313097258751E-3</c:v>
                </c:pt>
                <c:pt idx="4">
                  <c:v>2.6356785121672582E-2</c:v>
                </c:pt>
                <c:pt idx="5">
                  <c:v>1.1149367813042288E-2</c:v>
                </c:pt>
                <c:pt idx="6">
                  <c:v>1.0887477680437617E-2</c:v>
                </c:pt>
                <c:pt idx="7">
                  <c:v>4.1970802629969781E-3</c:v>
                </c:pt>
                <c:pt idx="8">
                  <c:v>1.5637744545558352E-3</c:v>
                </c:pt>
              </c:numCache>
            </c:numRef>
          </c:val>
          <c:smooth val="0"/>
          <c:extLst>
            <c:ext xmlns:c16="http://schemas.microsoft.com/office/drawing/2014/chart" uri="{C3380CC4-5D6E-409C-BE32-E72D297353CC}">
              <c16:uniqueId val="{00000000-C138-4E3C-91C5-55319BB9E3BD}"/>
            </c:ext>
          </c:extLst>
        </c:ser>
        <c:ser>
          <c:idx val="1"/>
          <c:order val="1"/>
          <c:tx>
            <c:strRef>
              <c:f>'Pooled Averages'!$CQ$2</c:f>
              <c:strCache>
                <c:ptCount val="1"/>
                <c:pt idx="0">
                  <c:v>Monofilament</c:v>
                </c:pt>
              </c:strCache>
            </c:strRef>
          </c:tx>
          <c:spPr>
            <a:ln w="28575" cap="rnd">
              <a:solidFill>
                <a:schemeClr val="accent2"/>
              </a:solidFill>
              <a:round/>
            </a:ln>
            <a:effectLst/>
          </c:spPr>
          <c:marker>
            <c:symbol val="none"/>
          </c:marker>
          <c:cat>
            <c:numRef>
              <c:f>'Pooled Averages'!$CO$3:$CO$11</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'Pooled Averages'!$CQ$3:$CQ$11</c:f>
              <c:numCache>
                <c:formatCode>General</c:formatCode>
                <c:ptCount val="9"/>
                <c:pt idx="0">
                  <c:v>1.0944903444214049E-3</c:v>
                </c:pt>
                <c:pt idx="1">
                  <c:v>1.122384483211803E-3</c:v>
                </c:pt>
                <c:pt idx="2">
                  <c:v>1.2411078818081048E-3</c:v>
                </c:pt>
                <c:pt idx="3">
                  <c:v>0</c:v>
                </c:pt>
                <c:pt idx="4">
                  <c:v>0</c:v>
                </c:pt>
                <c:pt idx="5">
                  <c:v>0</c:v>
                </c:pt>
                <c:pt idx="6">
                  <c:v>0</c:v>
                </c:pt>
                <c:pt idx="7">
                  <c:v>0</c:v>
                </c:pt>
                <c:pt idx="8">
                  <c:v>0</c:v>
                </c:pt>
              </c:numCache>
            </c:numRef>
          </c:val>
          <c:smooth val="0"/>
          <c:extLst>
            <c:ext xmlns:c16="http://schemas.microsoft.com/office/drawing/2014/chart" uri="{C3380CC4-5D6E-409C-BE32-E72D297353CC}">
              <c16:uniqueId val="{00000001-C138-4E3C-91C5-55319BB9E3BD}"/>
            </c:ext>
          </c:extLst>
        </c:ser>
        <c:ser>
          <c:idx val="2"/>
          <c:order val="2"/>
          <c:tx>
            <c:strRef>
              <c:f>'Pooled Averages'!$CR$2</c:f>
              <c:strCache>
                <c:ptCount val="1"/>
                <c:pt idx="0">
                  <c:v>Rope</c:v>
                </c:pt>
              </c:strCache>
            </c:strRef>
          </c:tx>
          <c:spPr>
            <a:ln w="28575" cap="rnd">
              <a:solidFill>
                <a:schemeClr val="accent3"/>
              </a:solidFill>
              <a:round/>
            </a:ln>
            <a:effectLst/>
          </c:spPr>
          <c:marker>
            <c:symbol val="none"/>
          </c:marker>
          <c:cat>
            <c:numRef>
              <c:f>'Pooled Averages'!$CO$3:$CO$11</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'Pooled Averages'!$CR$3:$CR$11</c:f>
              <c:numCache>
                <c:formatCode>General</c:formatCode>
                <c:ptCount val="9"/>
                <c:pt idx="0">
                  <c:v>1.0944903444214049E-3</c:v>
                </c:pt>
                <c:pt idx="1">
                  <c:v>0</c:v>
                </c:pt>
                <c:pt idx="2">
                  <c:v>0</c:v>
                </c:pt>
                <c:pt idx="3">
                  <c:v>8.0597710324195832E-4</c:v>
                </c:pt>
                <c:pt idx="4">
                  <c:v>1.581407107300355E-2</c:v>
                </c:pt>
                <c:pt idx="5">
                  <c:v>0</c:v>
                </c:pt>
                <c:pt idx="6">
                  <c:v>0</c:v>
                </c:pt>
                <c:pt idx="7">
                  <c:v>0</c:v>
                </c:pt>
                <c:pt idx="8">
                  <c:v>0</c:v>
                </c:pt>
              </c:numCache>
            </c:numRef>
          </c:val>
          <c:smooth val="0"/>
          <c:extLst>
            <c:ext xmlns:c16="http://schemas.microsoft.com/office/drawing/2014/chart" uri="{C3380CC4-5D6E-409C-BE32-E72D297353CC}">
              <c16:uniqueId val="{00000002-C138-4E3C-91C5-55319BB9E3BD}"/>
            </c:ext>
          </c:extLst>
        </c:ser>
        <c:ser>
          <c:idx val="3"/>
          <c:order val="3"/>
          <c:tx>
            <c:strRef>
              <c:f>'Pooled Averages'!$CS$2</c:f>
              <c:strCache>
                <c:ptCount val="1"/>
                <c:pt idx="0">
                  <c:v>Flasher</c:v>
                </c:pt>
              </c:strCache>
            </c:strRef>
          </c:tx>
          <c:spPr>
            <a:ln w="28575" cap="rnd">
              <a:solidFill>
                <a:schemeClr val="accent4"/>
              </a:solidFill>
              <a:round/>
            </a:ln>
            <a:effectLst/>
          </c:spPr>
          <c:marker>
            <c:symbol val="none"/>
          </c:marker>
          <c:cat>
            <c:numRef>
              <c:f>'Pooled Averages'!$CO$3:$CO$11</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'Pooled Averages'!$CS$3:$CS$11</c:f>
              <c:numCache>
                <c:formatCode>General</c:formatCode>
                <c:ptCount val="9"/>
                <c:pt idx="0">
                  <c:v>0</c:v>
                </c:pt>
                <c:pt idx="1">
                  <c:v>0</c:v>
                </c:pt>
                <c:pt idx="2">
                  <c:v>0</c:v>
                </c:pt>
                <c:pt idx="3">
                  <c:v>0</c:v>
                </c:pt>
                <c:pt idx="4">
                  <c:v>0</c:v>
                </c:pt>
                <c:pt idx="5">
                  <c:v>0</c:v>
                </c:pt>
                <c:pt idx="6">
                  <c:v>0</c:v>
                </c:pt>
                <c:pt idx="7">
                  <c:v>4.1970802629969781E-3</c:v>
                </c:pt>
                <c:pt idx="8">
                  <c:v>0</c:v>
                </c:pt>
              </c:numCache>
            </c:numRef>
          </c:val>
          <c:smooth val="0"/>
          <c:extLst>
            <c:ext xmlns:c16="http://schemas.microsoft.com/office/drawing/2014/chart" uri="{C3380CC4-5D6E-409C-BE32-E72D297353CC}">
              <c16:uniqueId val="{00000003-C138-4E3C-91C5-55319BB9E3BD}"/>
            </c:ext>
          </c:extLst>
        </c:ser>
        <c:ser>
          <c:idx val="4"/>
          <c:order val="4"/>
          <c:tx>
            <c:strRef>
              <c:f>'Pooled Averages'!$CT$2</c:f>
              <c:strCache>
                <c:ptCount val="1"/>
                <c:pt idx="0">
                  <c:v>Unknown</c:v>
                </c:pt>
              </c:strCache>
            </c:strRef>
          </c:tx>
          <c:spPr>
            <a:ln w="28575" cap="rnd">
              <a:solidFill>
                <a:schemeClr val="accent5"/>
              </a:solidFill>
              <a:round/>
            </a:ln>
            <a:effectLst/>
          </c:spPr>
          <c:marker>
            <c:symbol val="none"/>
          </c:marker>
          <c:cat>
            <c:numRef>
              <c:f>'Pooled Averages'!$CO$3:$CO$11</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'Pooled Averages'!$CT$3:$CT$11</c:f>
              <c:numCache>
                <c:formatCode>General</c:formatCode>
                <c:ptCount val="9"/>
                <c:pt idx="0">
                  <c:v>0</c:v>
                </c:pt>
                <c:pt idx="1">
                  <c:v>3.3671534496354091E-3</c:v>
                </c:pt>
                <c:pt idx="2">
                  <c:v>7.446647290848628E-3</c:v>
                </c:pt>
                <c:pt idx="3">
                  <c:v>5.6418397226937079E-3</c:v>
                </c:pt>
                <c:pt idx="4">
                  <c:v>3.6899499170341618E-2</c:v>
                </c:pt>
                <c:pt idx="5">
                  <c:v>5.5746839065211447E-2</c:v>
                </c:pt>
                <c:pt idx="6">
                  <c:v>7.6212343763063326E-3</c:v>
                </c:pt>
                <c:pt idx="7">
                  <c:v>1.6788321051987912E-2</c:v>
                </c:pt>
                <c:pt idx="8">
                  <c:v>1.5637744545558352E-3</c:v>
                </c:pt>
              </c:numCache>
            </c:numRef>
          </c:val>
          <c:smooth val="0"/>
          <c:extLst>
            <c:ext xmlns:c16="http://schemas.microsoft.com/office/drawing/2014/chart" uri="{C3380CC4-5D6E-409C-BE32-E72D297353CC}">
              <c16:uniqueId val="{00000004-C138-4E3C-91C5-55319BB9E3BD}"/>
            </c:ext>
          </c:extLst>
        </c:ser>
        <c:ser>
          <c:idx val="5"/>
          <c:order val="5"/>
          <c:tx>
            <c:strRef>
              <c:f>'Pooled Averages'!$CU$2</c:f>
              <c:strCache>
                <c:ptCount val="1"/>
                <c:pt idx="0">
                  <c:v>Scar</c:v>
                </c:pt>
              </c:strCache>
            </c:strRef>
          </c:tx>
          <c:spPr>
            <a:ln w="28575" cap="rnd">
              <a:solidFill>
                <a:schemeClr val="accent6"/>
              </a:solidFill>
              <a:round/>
            </a:ln>
            <a:effectLst/>
          </c:spPr>
          <c:marker>
            <c:symbol val="none"/>
          </c:marker>
          <c:cat>
            <c:numRef>
              <c:f>'Pooled Averages'!$CO$3:$CO$11</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'Pooled Averages'!$CU$3:$CU$11</c:f>
              <c:numCache>
                <c:formatCode>General</c:formatCode>
                <c:ptCount val="9"/>
                <c:pt idx="0">
                  <c:v>0</c:v>
                </c:pt>
                <c:pt idx="1">
                  <c:v>2.2447689664236059E-3</c:v>
                </c:pt>
                <c:pt idx="2">
                  <c:v>2.8959183908855777E-3</c:v>
                </c:pt>
                <c:pt idx="3">
                  <c:v>1.6119542064839166E-3</c:v>
                </c:pt>
                <c:pt idx="4">
                  <c:v>1.0542714048669034E-2</c:v>
                </c:pt>
                <c:pt idx="5">
                  <c:v>0</c:v>
                </c:pt>
                <c:pt idx="6">
                  <c:v>6.5324866082625702E-3</c:v>
                </c:pt>
                <c:pt idx="7">
                  <c:v>1.1192214034658607E-2</c:v>
                </c:pt>
                <c:pt idx="8">
                  <c:v>0</c:v>
                </c:pt>
              </c:numCache>
            </c:numRef>
          </c:val>
          <c:smooth val="0"/>
          <c:extLst>
            <c:ext xmlns:c16="http://schemas.microsoft.com/office/drawing/2014/chart" uri="{C3380CC4-5D6E-409C-BE32-E72D297353CC}">
              <c16:uniqueId val="{00000005-C138-4E3C-91C5-55319BB9E3BD}"/>
            </c:ext>
          </c:extLst>
        </c:ser>
        <c:dLbls>
          <c:showLegendKey val="0"/>
          <c:showVal val="0"/>
          <c:showCatName val="0"/>
          <c:showSerName val="0"/>
          <c:showPercent val="0"/>
          <c:showBubbleSize val="0"/>
        </c:dLbls>
        <c:smooth val="0"/>
        <c:axId val="43672159"/>
        <c:axId val="43667999"/>
      </c:lineChart>
      <c:catAx>
        <c:axId val="436721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667999"/>
        <c:crosses val="autoZero"/>
        <c:auto val="1"/>
        <c:lblAlgn val="ctr"/>
        <c:lblOffset val="100"/>
        <c:noMultiLvlLbl val="0"/>
      </c:catAx>
      <c:valAx>
        <c:axId val="43667999"/>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6721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800" b="0" i="0" baseline="0" dirty="0">
                <a:effectLst/>
              </a:rPr>
              <a:t>Rate x material proportions </a:t>
            </a:r>
            <a:r>
              <a:rPr lang="en-US" sz="1800" b="0" i="0" baseline="0" dirty="0" err="1">
                <a:effectLst/>
              </a:rPr>
              <a:t>Ej</a:t>
            </a:r>
            <a:endParaRPr lang="en-US"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'Pooled Averages'!$AN$2</c:f>
              <c:strCache>
                <c:ptCount val="1"/>
                <c:pt idx="0">
                  <c:v>Packing band</c:v>
                </c:pt>
              </c:strCache>
            </c:strRef>
          </c:tx>
          <c:spPr>
            <a:ln w="28575" cap="rnd">
              <a:solidFill>
                <a:schemeClr val="accent1"/>
              </a:solidFill>
              <a:round/>
            </a:ln>
            <a:effectLst/>
          </c:spPr>
          <c:marker>
            <c:symbol val="none"/>
          </c:marker>
          <c:cat>
            <c:numRef>
              <c:f>'Pooled Averages'!$AM$3:$AM$11</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'Pooled Averages'!$AN$3:$AN$11</c:f>
              <c:numCache>
                <c:formatCode>General</c:formatCode>
                <c:ptCount val="9"/>
                <c:pt idx="0">
                  <c:v>1.1170025876093665E-3</c:v>
                </c:pt>
                <c:pt idx="1">
                  <c:v>9.3021682183166586E-4</c:v>
                </c:pt>
                <c:pt idx="2">
                  <c:v>1.1505894008639389E-3</c:v>
                </c:pt>
                <c:pt idx="3">
                  <c:v>1.5411541684451032E-3</c:v>
                </c:pt>
                <c:pt idx="4">
                  <c:v>1.3993415548902083E-3</c:v>
                </c:pt>
                <c:pt idx="5">
                  <c:v>1.8982036103015157E-3</c:v>
                </c:pt>
                <c:pt idx="6">
                  <c:v>8.2321676059005739E-4</c:v>
                </c:pt>
                <c:pt idx="7">
                  <c:v>5.84767042871836E-4</c:v>
                </c:pt>
                <c:pt idx="8">
                  <c:v>1.0419911420911216E-3</c:v>
                </c:pt>
              </c:numCache>
            </c:numRef>
          </c:val>
          <c:smooth val="0"/>
          <c:extLst>
            <c:ext xmlns:c16="http://schemas.microsoft.com/office/drawing/2014/chart" uri="{C3380CC4-5D6E-409C-BE32-E72D297353CC}">
              <c16:uniqueId val="{00000000-ED77-4A66-BFCA-B3F71D99C5C0}"/>
            </c:ext>
          </c:extLst>
        </c:ser>
        <c:ser>
          <c:idx val="1"/>
          <c:order val="1"/>
          <c:tx>
            <c:strRef>
              <c:f>'Pooled Averages'!$AO$2</c:f>
              <c:strCache>
                <c:ptCount val="1"/>
                <c:pt idx="0">
                  <c:v>Flasher</c:v>
                </c:pt>
              </c:strCache>
            </c:strRef>
          </c:tx>
          <c:spPr>
            <a:ln w="28575" cap="rnd">
              <a:solidFill>
                <a:schemeClr val="accent2"/>
              </a:solidFill>
              <a:round/>
            </a:ln>
            <a:effectLst/>
          </c:spPr>
          <c:marker>
            <c:symbol val="none"/>
          </c:marker>
          <c:cat>
            <c:numRef>
              <c:f>'Pooled Averages'!$AM$3:$AM$11</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'Pooled Averages'!$AO$3:$AO$11</c:f>
              <c:numCache>
                <c:formatCode>General</c:formatCode>
                <c:ptCount val="9"/>
                <c:pt idx="0">
                  <c:v>5.0772844891334838E-4</c:v>
                </c:pt>
                <c:pt idx="1">
                  <c:v>8.4565165621060528E-5</c:v>
                </c:pt>
                <c:pt idx="2">
                  <c:v>4.3147102532397708E-4</c:v>
                </c:pt>
                <c:pt idx="3">
                  <c:v>1.2329233347560826E-4</c:v>
                </c:pt>
                <c:pt idx="4">
                  <c:v>0</c:v>
                </c:pt>
                <c:pt idx="5">
                  <c:v>5.4234388865757595E-4</c:v>
                </c:pt>
                <c:pt idx="6">
                  <c:v>8.2321676059005748E-5</c:v>
                </c:pt>
                <c:pt idx="7">
                  <c:v>2.598964634985938E-4</c:v>
                </c:pt>
                <c:pt idx="8">
                  <c:v>5.2099557104556078E-4</c:v>
                </c:pt>
              </c:numCache>
            </c:numRef>
          </c:val>
          <c:smooth val="0"/>
          <c:extLst>
            <c:ext xmlns:c16="http://schemas.microsoft.com/office/drawing/2014/chart" uri="{C3380CC4-5D6E-409C-BE32-E72D297353CC}">
              <c16:uniqueId val="{00000001-ED77-4A66-BFCA-B3F71D99C5C0}"/>
            </c:ext>
          </c:extLst>
        </c:ser>
        <c:ser>
          <c:idx val="2"/>
          <c:order val="2"/>
          <c:tx>
            <c:strRef>
              <c:f>'Pooled Averages'!$AP$2</c:f>
              <c:strCache>
                <c:ptCount val="1"/>
                <c:pt idx="0">
                  <c:v>Rubber band</c:v>
                </c:pt>
              </c:strCache>
            </c:strRef>
          </c:tx>
          <c:spPr>
            <a:ln w="28575" cap="rnd">
              <a:solidFill>
                <a:schemeClr val="accent3"/>
              </a:solidFill>
              <a:round/>
            </a:ln>
            <a:effectLst/>
          </c:spPr>
          <c:marker>
            <c:symbol val="none"/>
          </c:marker>
          <c:cat>
            <c:numRef>
              <c:f>'Pooled Averages'!$AM$3:$AM$11</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'Pooled Averages'!$AP$3:$AP$11</c:f>
              <c:numCache>
                <c:formatCode>General</c:formatCode>
                <c:ptCount val="9"/>
                <c:pt idx="0">
                  <c:v>2.0309137956533936E-4</c:v>
                </c:pt>
                <c:pt idx="1">
                  <c:v>2.5369549686318158E-4</c:v>
                </c:pt>
                <c:pt idx="2">
                  <c:v>2.8764735021598472E-4</c:v>
                </c:pt>
                <c:pt idx="3">
                  <c:v>6.1646166737804132E-5</c:v>
                </c:pt>
                <c:pt idx="4">
                  <c:v>8.2314209111188717E-5</c:v>
                </c:pt>
                <c:pt idx="5">
                  <c:v>2.7117194432878797E-4</c:v>
                </c:pt>
                <c:pt idx="6">
                  <c:v>0</c:v>
                </c:pt>
                <c:pt idx="7">
                  <c:v>0</c:v>
                </c:pt>
                <c:pt idx="8">
                  <c:v>3.4733038069704048E-4</c:v>
                </c:pt>
              </c:numCache>
            </c:numRef>
          </c:val>
          <c:smooth val="0"/>
          <c:extLst>
            <c:ext xmlns:c16="http://schemas.microsoft.com/office/drawing/2014/chart" uri="{C3380CC4-5D6E-409C-BE32-E72D297353CC}">
              <c16:uniqueId val="{00000002-ED77-4A66-BFCA-B3F71D99C5C0}"/>
            </c:ext>
          </c:extLst>
        </c:ser>
        <c:ser>
          <c:idx val="3"/>
          <c:order val="3"/>
          <c:tx>
            <c:strRef>
              <c:f>'Pooled Averages'!$AQ$2</c:f>
              <c:strCache>
                <c:ptCount val="1"/>
                <c:pt idx="0">
                  <c:v>Monofilament</c:v>
                </c:pt>
              </c:strCache>
            </c:strRef>
          </c:tx>
          <c:spPr>
            <a:ln w="28575" cap="rnd">
              <a:solidFill>
                <a:schemeClr val="accent4"/>
              </a:solidFill>
              <a:round/>
            </a:ln>
            <a:effectLst/>
          </c:spPr>
          <c:marker>
            <c:symbol val="none"/>
          </c:marker>
          <c:cat>
            <c:numRef>
              <c:f>'Pooled Averages'!$AM$3:$AM$11</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'Pooled Averages'!$AQ$3:$AQ$11</c:f>
              <c:numCache>
                <c:formatCode>General</c:formatCode>
                <c:ptCount val="9"/>
                <c:pt idx="0">
                  <c:v>0</c:v>
                </c:pt>
                <c:pt idx="1">
                  <c:v>8.4565165621060528E-5</c:v>
                </c:pt>
                <c:pt idx="2">
                  <c:v>2.8764735021598472E-4</c:v>
                </c:pt>
                <c:pt idx="3">
                  <c:v>2.4658466695121653E-4</c:v>
                </c:pt>
                <c:pt idx="4">
                  <c:v>0</c:v>
                </c:pt>
                <c:pt idx="5">
                  <c:v>2.7117194432878797E-4</c:v>
                </c:pt>
                <c:pt idx="6">
                  <c:v>0</c:v>
                </c:pt>
                <c:pt idx="7">
                  <c:v>0</c:v>
                </c:pt>
                <c:pt idx="8">
                  <c:v>3.4733038069704048E-4</c:v>
                </c:pt>
              </c:numCache>
            </c:numRef>
          </c:val>
          <c:smooth val="0"/>
          <c:extLst>
            <c:ext xmlns:c16="http://schemas.microsoft.com/office/drawing/2014/chart" uri="{C3380CC4-5D6E-409C-BE32-E72D297353CC}">
              <c16:uniqueId val="{00000003-ED77-4A66-BFCA-B3F71D99C5C0}"/>
            </c:ext>
          </c:extLst>
        </c:ser>
        <c:ser>
          <c:idx val="4"/>
          <c:order val="4"/>
          <c:tx>
            <c:strRef>
              <c:f>'Pooled Averages'!$AR$2</c:f>
              <c:strCache>
                <c:ptCount val="1"/>
                <c:pt idx="0">
                  <c:v>Hook and Line</c:v>
                </c:pt>
              </c:strCache>
            </c:strRef>
          </c:tx>
          <c:spPr>
            <a:ln w="28575" cap="rnd">
              <a:solidFill>
                <a:schemeClr val="accent5"/>
              </a:solidFill>
              <a:round/>
            </a:ln>
            <a:effectLst/>
          </c:spPr>
          <c:marker>
            <c:symbol val="none"/>
          </c:marker>
          <c:cat>
            <c:numRef>
              <c:f>'Pooled Averages'!$AM$3:$AM$11</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'Pooled Averages'!$AR$3:$AR$11</c:f>
              <c:numCache>
                <c:formatCode>General</c:formatCode>
                <c:ptCount val="9"/>
                <c:pt idx="0">
                  <c:v>1.0154568978266968E-4</c:v>
                </c:pt>
                <c:pt idx="1">
                  <c:v>8.4565165621060528E-5</c:v>
                </c:pt>
                <c:pt idx="2">
                  <c:v>0</c:v>
                </c:pt>
                <c:pt idx="3">
                  <c:v>6.1646166737804132E-5</c:v>
                </c:pt>
                <c:pt idx="4">
                  <c:v>0</c:v>
                </c:pt>
                <c:pt idx="5">
                  <c:v>0</c:v>
                </c:pt>
                <c:pt idx="6">
                  <c:v>0</c:v>
                </c:pt>
                <c:pt idx="7">
                  <c:v>0</c:v>
                </c:pt>
                <c:pt idx="8">
                  <c:v>0</c:v>
                </c:pt>
              </c:numCache>
            </c:numRef>
          </c:val>
          <c:smooth val="0"/>
          <c:extLst>
            <c:ext xmlns:c16="http://schemas.microsoft.com/office/drawing/2014/chart" uri="{C3380CC4-5D6E-409C-BE32-E72D297353CC}">
              <c16:uniqueId val="{00000004-ED77-4A66-BFCA-B3F71D99C5C0}"/>
            </c:ext>
          </c:extLst>
        </c:ser>
        <c:ser>
          <c:idx val="5"/>
          <c:order val="5"/>
          <c:tx>
            <c:strRef>
              <c:f>'Pooled Averages'!$AS$2</c:f>
              <c:strCache>
                <c:ptCount val="1"/>
                <c:pt idx="0">
                  <c:v>Netting</c:v>
                </c:pt>
              </c:strCache>
            </c:strRef>
          </c:tx>
          <c:spPr>
            <a:ln w="28575" cap="rnd">
              <a:solidFill>
                <a:schemeClr val="accent6"/>
              </a:solidFill>
              <a:round/>
            </a:ln>
            <a:effectLst/>
          </c:spPr>
          <c:marker>
            <c:symbol val="none"/>
          </c:marker>
          <c:cat>
            <c:numRef>
              <c:f>'Pooled Averages'!$AM$3:$AM$11</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'Pooled Averages'!$AS$3:$AS$11</c:f>
              <c:numCache>
                <c:formatCode>General</c:formatCode>
                <c:ptCount val="9"/>
                <c:pt idx="0">
                  <c:v>0</c:v>
                </c:pt>
                <c:pt idx="1">
                  <c:v>0</c:v>
                </c:pt>
                <c:pt idx="2">
                  <c:v>0</c:v>
                </c:pt>
                <c:pt idx="3">
                  <c:v>0</c:v>
                </c:pt>
                <c:pt idx="4">
                  <c:v>1.6462841822237743E-4</c:v>
                </c:pt>
                <c:pt idx="5">
                  <c:v>0</c:v>
                </c:pt>
                <c:pt idx="6">
                  <c:v>0</c:v>
                </c:pt>
                <c:pt idx="7">
                  <c:v>0</c:v>
                </c:pt>
                <c:pt idx="8">
                  <c:v>1.7366519034852024E-4</c:v>
                </c:pt>
              </c:numCache>
            </c:numRef>
          </c:val>
          <c:smooth val="0"/>
          <c:extLst>
            <c:ext xmlns:c16="http://schemas.microsoft.com/office/drawing/2014/chart" uri="{C3380CC4-5D6E-409C-BE32-E72D297353CC}">
              <c16:uniqueId val="{00000005-ED77-4A66-BFCA-B3F71D99C5C0}"/>
            </c:ext>
          </c:extLst>
        </c:ser>
        <c:ser>
          <c:idx val="6"/>
          <c:order val="6"/>
          <c:tx>
            <c:strRef>
              <c:f>'Pooled Averages'!$AT$2</c:f>
              <c:strCache>
                <c:ptCount val="1"/>
                <c:pt idx="0">
                  <c:v>Rope</c:v>
                </c:pt>
              </c:strCache>
            </c:strRef>
          </c:tx>
          <c:spPr>
            <a:ln w="28575" cap="rnd">
              <a:solidFill>
                <a:schemeClr val="accent1">
                  <a:lumMod val="60000"/>
                </a:schemeClr>
              </a:solidFill>
              <a:round/>
            </a:ln>
            <a:effectLst/>
          </c:spPr>
          <c:marker>
            <c:symbol val="none"/>
          </c:marker>
          <c:cat>
            <c:numRef>
              <c:f>'Pooled Averages'!$AM$3:$AM$11</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'Pooled Averages'!$AT$3:$AT$11</c:f>
              <c:numCache>
                <c:formatCode>General</c:formatCode>
                <c:ptCount val="9"/>
                <c:pt idx="0">
                  <c:v>0</c:v>
                </c:pt>
                <c:pt idx="1">
                  <c:v>0</c:v>
                </c:pt>
                <c:pt idx="2">
                  <c:v>0</c:v>
                </c:pt>
                <c:pt idx="3">
                  <c:v>0</c:v>
                </c:pt>
                <c:pt idx="4">
                  <c:v>8.2314209111188717E-5</c:v>
                </c:pt>
                <c:pt idx="5">
                  <c:v>0</c:v>
                </c:pt>
                <c:pt idx="6">
                  <c:v>0</c:v>
                </c:pt>
                <c:pt idx="7">
                  <c:v>0</c:v>
                </c:pt>
                <c:pt idx="8">
                  <c:v>0</c:v>
                </c:pt>
              </c:numCache>
            </c:numRef>
          </c:val>
          <c:smooth val="0"/>
          <c:extLst>
            <c:ext xmlns:c16="http://schemas.microsoft.com/office/drawing/2014/chart" uri="{C3380CC4-5D6E-409C-BE32-E72D297353CC}">
              <c16:uniqueId val="{00000006-ED77-4A66-BFCA-B3F71D99C5C0}"/>
            </c:ext>
          </c:extLst>
        </c:ser>
        <c:ser>
          <c:idx val="7"/>
          <c:order val="7"/>
          <c:tx>
            <c:strRef>
              <c:f>'Pooled Averages'!$AU$2</c:f>
              <c:strCache>
                <c:ptCount val="1"/>
                <c:pt idx="0">
                  <c:v>Unknown</c:v>
                </c:pt>
              </c:strCache>
            </c:strRef>
          </c:tx>
          <c:spPr>
            <a:ln w="28575" cap="rnd">
              <a:solidFill>
                <a:schemeClr val="accent2">
                  <a:lumMod val="60000"/>
                </a:schemeClr>
              </a:solidFill>
              <a:round/>
            </a:ln>
            <a:effectLst/>
          </c:spPr>
          <c:marker>
            <c:symbol val="none"/>
          </c:marker>
          <c:cat>
            <c:numRef>
              <c:f>'Pooled Averages'!$AM$3:$AM$11</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'Pooled Averages'!$AU$3:$AU$11</c:f>
              <c:numCache>
                <c:formatCode>General</c:formatCode>
                <c:ptCount val="9"/>
                <c:pt idx="0">
                  <c:v>6.0927413869601814E-4</c:v>
                </c:pt>
                <c:pt idx="1">
                  <c:v>8.4565165621060528E-4</c:v>
                </c:pt>
                <c:pt idx="2">
                  <c:v>8.6294205064795415E-4</c:v>
                </c:pt>
                <c:pt idx="3">
                  <c:v>1.7877388353963197E-3</c:v>
                </c:pt>
                <c:pt idx="4">
                  <c:v>1.8932268095573407E-3</c:v>
                </c:pt>
                <c:pt idx="5">
                  <c:v>4.3387511092606076E-3</c:v>
                </c:pt>
                <c:pt idx="6">
                  <c:v>9.8786011270806892E-4</c:v>
                </c:pt>
                <c:pt idx="7">
                  <c:v>6.4974115874648439E-4</c:v>
                </c:pt>
                <c:pt idx="8">
                  <c:v>2.0839822841822431E-3</c:v>
                </c:pt>
              </c:numCache>
            </c:numRef>
          </c:val>
          <c:smooth val="0"/>
          <c:extLst>
            <c:ext xmlns:c16="http://schemas.microsoft.com/office/drawing/2014/chart" uri="{C3380CC4-5D6E-409C-BE32-E72D297353CC}">
              <c16:uniqueId val="{00000007-ED77-4A66-BFCA-B3F71D99C5C0}"/>
            </c:ext>
          </c:extLst>
        </c:ser>
        <c:ser>
          <c:idx val="8"/>
          <c:order val="8"/>
          <c:tx>
            <c:strRef>
              <c:f>'Pooled Averages'!$AV$2</c:f>
              <c:strCache>
                <c:ptCount val="1"/>
                <c:pt idx="0">
                  <c:v>Scar</c:v>
                </c:pt>
              </c:strCache>
            </c:strRef>
          </c:tx>
          <c:spPr>
            <a:ln w="28575" cap="rnd">
              <a:solidFill>
                <a:schemeClr val="accent3">
                  <a:lumMod val="60000"/>
                </a:schemeClr>
              </a:solidFill>
              <a:round/>
            </a:ln>
            <a:effectLst/>
          </c:spPr>
          <c:marker>
            <c:symbol val="none"/>
          </c:marker>
          <c:cat>
            <c:numRef>
              <c:f>'Pooled Averages'!$AM$3:$AM$11</c:f>
              <c:numCache>
                <c:formatCode>General</c:formatCode>
                <c:ptCount val="9"/>
                <c:pt idx="0">
                  <c:v>2010</c:v>
                </c:pt>
                <c:pt idx="1">
                  <c:v>2011</c:v>
                </c:pt>
                <c:pt idx="2">
                  <c:v>2012</c:v>
                </c:pt>
                <c:pt idx="3">
                  <c:v>2013</c:v>
                </c:pt>
                <c:pt idx="4">
                  <c:v>2014</c:v>
                </c:pt>
                <c:pt idx="5">
                  <c:v>2015</c:v>
                </c:pt>
                <c:pt idx="6">
                  <c:v>2016</c:v>
                </c:pt>
                <c:pt idx="7">
                  <c:v>2017</c:v>
                </c:pt>
                <c:pt idx="8">
                  <c:v>2018</c:v>
                </c:pt>
              </c:numCache>
            </c:numRef>
          </c:cat>
          <c:val>
            <c:numRef>
              <c:f>'Pooled Averages'!$AV$3:$AV$11</c:f>
              <c:numCache>
                <c:formatCode>General</c:formatCode>
                <c:ptCount val="9"/>
                <c:pt idx="0">
                  <c:v>2.0309137956533936E-4</c:v>
                </c:pt>
                <c:pt idx="1">
                  <c:v>4.2282582810530264E-4</c:v>
                </c:pt>
                <c:pt idx="2">
                  <c:v>1.5820604261879158E-3</c:v>
                </c:pt>
                <c:pt idx="3">
                  <c:v>7.3975400085364964E-4</c:v>
                </c:pt>
                <c:pt idx="4">
                  <c:v>3.2925683644475487E-4</c:v>
                </c:pt>
                <c:pt idx="5">
                  <c:v>1.35585972164394E-3</c:v>
                </c:pt>
                <c:pt idx="6">
                  <c:v>1.317146816944092E-3</c:v>
                </c:pt>
                <c:pt idx="7">
                  <c:v>1.0395858539943752E-3</c:v>
                </c:pt>
                <c:pt idx="8">
                  <c:v>1.3893215227881619E-3</c:v>
                </c:pt>
              </c:numCache>
            </c:numRef>
          </c:val>
          <c:smooth val="0"/>
          <c:extLst>
            <c:ext xmlns:c16="http://schemas.microsoft.com/office/drawing/2014/chart" uri="{C3380CC4-5D6E-409C-BE32-E72D297353CC}">
              <c16:uniqueId val="{00000008-ED77-4A66-BFCA-B3F71D99C5C0}"/>
            </c:ext>
          </c:extLst>
        </c:ser>
        <c:dLbls>
          <c:showLegendKey val="0"/>
          <c:showVal val="0"/>
          <c:showCatName val="0"/>
          <c:showSerName val="0"/>
          <c:showPercent val="0"/>
          <c:showBubbleSize val="0"/>
        </c:dLbls>
        <c:smooth val="0"/>
        <c:axId val="56144623"/>
        <c:axId val="56145455"/>
      </c:lineChart>
      <c:catAx>
        <c:axId val="561446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145455"/>
        <c:crosses val="autoZero"/>
        <c:auto val="1"/>
        <c:lblAlgn val="ctr"/>
        <c:lblOffset val="100"/>
        <c:noMultiLvlLbl val="0"/>
      </c:catAx>
      <c:valAx>
        <c:axId val="5614545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6144623"/>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09AA5AE-091E-4DED-B969-205B3397DBB1}"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D55676-B4A3-4674-8DF3-EF79F861EBAD}" type="slidenum">
              <a:rPr lang="en-US" smtClean="0"/>
              <a:t>‹#›</a:t>
            </a:fld>
            <a:endParaRPr lang="en-US"/>
          </a:p>
        </p:txBody>
      </p:sp>
    </p:spTree>
    <p:extLst>
      <p:ext uri="{BB962C8B-B14F-4D97-AF65-F5344CB8AC3E}">
        <p14:creationId xmlns:p14="http://schemas.microsoft.com/office/powerpoint/2010/main" val="3372666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9AA5AE-091E-4DED-B969-205B3397DBB1}"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D55676-B4A3-4674-8DF3-EF79F861EBAD}" type="slidenum">
              <a:rPr lang="en-US" smtClean="0"/>
              <a:t>‹#›</a:t>
            </a:fld>
            <a:endParaRPr lang="en-US"/>
          </a:p>
        </p:txBody>
      </p:sp>
    </p:spTree>
    <p:extLst>
      <p:ext uri="{BB962C8B-B14F-4D97-AF65-F5344CB8AC3E}">
        <p14:creationId xmlns:p14="http://schemas.microsoft.com/office/powerpoint/2010/main" val="24885369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9AA5AE-091E-4DED-B969-205B3397DBB1}"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D55676-B4A3-4674-8DF3-EF79F861EBAD}" type="slidenum">
              <a:rPr lang="en-US" smtClean="0"/>
              <a:t>‹#›</a:t>
            </a:fld>
            <a:endParaRPr lang="en-US"/>
          </a:p>
        </p:txBody>
      </p:sp>
    </p:spTree>
    <p:extLst>
      <p:ext uri="{BB962C8B-B14F-4D97-AF65-F5344CB8AC3E}">
        <p14:creationId xmlns:p14="http://schemas.microsoft.com/office/powerpoint/2010/main" val="1314971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09AA5AE-091E-4DED-B969-205B3397DBB1}"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D55676-B4A3-4674-8DF3-EF79F861EBAD}" type="slidenum">
              <a:rPr lang="en-US" smtClean="0"/>
              <a:t>‹#›</a:t>
            </a:fld>
            <a:endParaRPr lang="en-US"/>
          </a:p>
        </p:txBody>
      </p:sp>
    </p:spTree>
    <p:extLst>
      <p:ext uri="{BB962C8B-B14F-4D97-AF65-F5344CB8AC3E}">
        <p14:creationId xmlns:p14="http://schemas.microsoft.com/office/powerpoint/2010/main" val="1878561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09AA5AE-091E-4DED-B969-205B3397DBB1}" type="datetimeFigureOut">
              <a:rPr lang="en-US" smtClean="0"/>
              <a:t>1/4/2021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9D55676-B4A3-4674-8DF3-EF79F861EBAD}" type="slidenum">
              <a:rPr lang="en-US" smtClean="0"/>
              <a:t>‹#›</a:t>
            </a:fld>
            <a:endParaRPr lang="en-US"/>
          </a:p>
        </p:txBody>
      </p:sp>
    </p:spTree>
    <p:extLst>
      <p:ext uri="{BB962C8B-B14F-4D97-AF65-F5344CB8AC3E}">
        <p14:creationId xmlns:p14="http://schemas.microsoft.com/office/powerpoint/2010/main" val="66197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9AA5AE-091E-4DED-B969-205B3397DBB1}" type="datetimeFigureOut">
              <a:rPr lang="en-US" smtClean="0"/>
              <a:t>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D55676-B4A3-4674-8DF3-EF79F861EBAD}" type="slidenum">
              <a:rPr lang="en-US" smtClean="0"/>
              <a:t>‹#›</a:t>
            </a:fld>
            <a:endParaRPr lang="en-US"/>
          </a:p>
        </p:txBody>
      </p:sp>
    </p:spTree>
    <p:extLst>
      <p:ext uri="{BB962C8B-B14F-4D97-AF65-F5344CB8AC3E}">
        <p14:creationId xmlns:p14="http://schemas.microsoft.com/office/powerpoint/2010/main" val="2191951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09AA5AE-091E-4DED-B969-205B3397DBB1}" type="datetimeFigureOut">
              <a:rPr lang="en-US" smtClean="0"/>
              <a:t>1/4/2021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9D55676-B4A3-4674-8DF3-EF79F861EBAD}" type="slidenum">
              <a:rPr lang="en-US" smtClean="0"/>
              <a:t>‹#›</a:t>
            </a:fld>
            <a:endParaRPr lang="en-US"/>
          </a:p>
        </p:txBody>
      </p:sp>
    </p:spTree>
    <p:extLst>
      <p:ext uri="{BB962C8B-B14F-4D97-AF65-F5344CB8AC3E}">
        <p14:creationId xmlns:p14="http://schemas.microsoft.com/office/powerpoint/2010/main" val="3724679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09AA5AE-091E-4DED-B969-205B3397DBB1}" type="datetimeFigureOut">
              <a:rPr lang="en-US" smtClean="0"/>
              <a:t>1/4/2021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9D55676-B4A3-4674-8DF3-EF79F861EBAD}" type="slidenum">
              <a:rPr lang="en-US" smtClean="0"/>
              <a:t>‹#›</a:t>
            </a:fld>
            <a:endParaRPr lang="en-US"/>
          </a:p>
        </p:txBody>
      </p:sp>
    </p:spTree>
    <p:extLst>
      <p:ext uri="{BB962C8B-B14F-4D97-AF65-F5344CB8AC3E}">
        <p14:creationId xmlns:p14="http://schemas.microsoft.com/office/powerpoint/2010/main" val="5794584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9AA5AE-091E-4DED-B969-205B3397DBB1}" type="datetimeFigureOut">
              <a:rPr lang="en-US" smtClean="0"/>
              <a:t>1/4/2021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9D55676-B4A3-4674-8DF3-EF79F861EBAD}" type="slidenum">
              <a:rPr lang="en-US" smtClean="0"/>
              <a:t>‹#›</a:t>
            </a:fld>
            <a:endParaRPr lang="en-US"/>
          </a:p>
        </p:txBody>
      </p:sp>
    </p:spTree>
    <p:extLst>
      <p:ext uri="{BB962C8B-B14F-4D97-AF65-F5344CB8AC3E}">
        <p14:creationId xmlns:p14="http://schemas.microsoft.com/office/powerpoint/2010/main" val="969922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9AA5AE-091E-4DED-B969-205B3397DBB1}" type="datetimeFigureOut">
              <a:rPr lang="en-US" smtClean="0"/>
              <a:t>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D55676-B4A3-4674-8DF3-EF79F861EBAD}" type="slidenum">
              <a:rPr lang="en-US" smtClean="0"/>
              <a:t>‹#›</a:t>
            </a:fld>
            <a:endParaRPr lang="en-US"/>
          </a:p>
        </p:txBody>
      </p:sp>
    </p:spTree>
    <p:extLst>
      <p:ext uri="{BB962C8B-B14F-4D97-AF65-F5344CB8AC3E}">
        <p14:creationId xmlns:p14="http://schemas.microsoft.com/office/powerpoint/2010/main" val="3602534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09AA5AE-091E-4DED-B969-205B3397DBB1}" type="datetimeFigureOut">
              <a:rPr lang="en-US" smtClean="0"/>
              <a:t>1/4/2021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9D55676-B4A3-4674-8DF3-EF79F861EBAD}" type="slidenum">
              <a:rPr lang="en-US" smtClean="0"/>
              <a:t>‹#›</a:t>
            </a:fld>
            <a:endParaRPr lang="en-US"/>
          </a:p>
        </p:txBody>
      </p:sp>
    </p:spTree>
    <p:extLst>
      <p:ext uri="{BB962C8B-B14F-4D97-AF65-F5344CB8AC3E}">
        <p14:creationId xmlns:p14="http://schemas.microsoft.com/office/powerpoint/2010/main" val="1279745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9AA5AE-091E-4DED-B969-205B3397DBB1}" type="datetimeFigureOut">
              <a:rPr lang="en-US" smtClean="0"/>
              <a:t>1/4/2021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D55676-B4A3-4674-8DF3-EF79F861EBAD}" type="slidenum">
              <a:rPr lang="en-US" smtClean="0"/>
              <a:t>‹#›</a:t>
            </a:fld>
            <a:endParaRPr lang="en-US"/>
          </a:p>
        </p:txBody>
      </p:sp>
    </p:spTree>
    <p:extLst>
      <p:ext uri="{BB962C8B-B14F-4D97-AF65-F5344CB8AC3E}">
        <p14:creationId xmlns:p14="http://schemas.microsoft.com/office/powerpoint/2010/main" val="31365156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7" Type="http://schemas.openxmlformats.org/officeDocument/2006/relationships/chart" Target="../charts/chart9.xml"/><Relationship Id="rId2" Type="http://schemas.openxmlformats.org/officeDocument/2006/relationships/chart" Target="../charts/chart4.xml"/><Relationship Id="rId1" Type="http://schemas.openxmlformats.org/officeDocument/2006/relationships/slideLayout" Target="../slideLayouts/slideLayout2.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2.xml"/><Relationship Id="rId4" Type="http://schemas.openxmlformats.org/officeDocument/2006/relationships/chart" Target="../charts/chart12.xml"/></Relationships>
</file>

<file path=ppt/slides/_rels/slide26.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7.jpeg"/><Relationship Id="rId3" Type="http://schemas.microsoft.com/office/2007/relationships/hdphoto" Target="../media/hdphoto1.wdp"/><Relationship Id="rId7" Type="http://schemas.openxmlformats.org/officeDocument/2006/relationships/image" Target="../media/image26.jpe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 Id="rId9" Type="http://schemas.openxmlformats.org/officeDocument/2006/relationships/image" Target="../media/image28.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SLE Analysis</a:t>
            </a:r>
          </a:p>
        </p:txBody>
      </p:sp>
    </p:spTree>
    <p:extLst>
      <p:ext uri="{BB962C8B-B14F-4D97-AF65-F5344CB8AC3E}">
        <p14:creationId xmlns:p14="http://schemas.microsoft.com/office/powerpoint/2010/main" val="20537402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Post-hoc showed…</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864786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Material Analysis</a:t>
            </a:r>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192659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 by month</a:t>
            </a:r>
          </a:p>
        </p:txBody>
      </p:sp>
      <p:sp>
        <p:nvSpPr>
          <p:cNvPr id="8" name="TextBox 7"/>
          <p:cNvSpPr txBox="1"/>
          <p:nvPr/>
        </p:nvSpPr>
        <p:spPr>
          <a:xfrm>
            <a:off x="838200" y="5822302"/>
            <a:ext cx="10834396" cy="369332"/>
          </a:xfrm>
          <a:prstGeom prst="rect">
            <a:avLst/>
          </a:prstGeom>
          <a:noFill/>
        </p:spPr>
        <p:txBody>
          <a:bodyPr wrap="square" rtlCol="0">
            <a:spAutoFit/>
          </a:bodyPr>
          <a:lstStyle/>
          <a:p>
            <a:r>
              <a:rPr lang="en-US" dirty="0"/>
              <a:t>Majority packing bands, Flashers June-September. </a:t>
            </a:r>
          </a:p>
        </p:txBody>
      </p:sp>
      <p:graphicFrame>
        <p:nvGraphicFramePr>
          <p:cNvPr id="10" name="Chart 9"/>
          <p:cNvGraphicFramePr>
            <a:graphicFrameLocks/>
          </p:cNvGraphicFramePr>
          <p:nvPr>
            <p:extLst>
              <p:ext uri="{D42A27DB-BD31-4B8C-83A1-F6EECF244321}">
                <p14:modId xmlns:p14="http://schemas.microsoft.com/office/powerpoint/2010/main" val="2852161669"/>
              </p:ext>
            </p:extLst>
          </p:nvPr>
        </p:nvGraphicFramePr>
        <p:xfrm>
          <a:off x="838200" y="1459089"/>
          <a:ext cx="5619044" cy="425308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hart 10"/>
          <p:cNvGraphicFramePr>
            <a:graphicFrameLocks/>
          </p:cNvGraphicFramePr>
          <p:nvPr>
            <p:extLst>
              <p:ext uri="{D42A27DB-BD31-4B8C-83A1-F6EECF244321}">
                <p14:modId xmlns:p14="http://schemas.microsoft.com/office/powerpoint/2010/main" val="3145959648"/>
              </p:ext>
            </p:extLst>
          </p:nvPr>
        </p:nvGraphicFramePr>
        <p:xfrm>
          <a:off x="6457244" y="1459088"/>
          <a:ext cx="5508978" cy="425308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134151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7292949" y="709128"/>
            <a:ext cx="4233117" cy="2486117"/>
          </a:xfrm>
          <a:prstGeom prst="rect">
            <a:avLst/>
          </a:prstGeom>
        </p:spPr>
      </p:pic>
      <p:grpSp>
        <p:nvGrpSpPr>
          <p:cNvPr id="11" name="Group 10"/>
          <p:cNvGrpSpPr/>
          <p:nvPr/>
        </p:nvGrpSpPr>
        <p:grpSpPr>
          <a:xfrm>
            <a:off x="201703" y="-388667"/>
            <a:ext cx="7225464" cy="7487230"/>
            <a:chOff x="364525" y="410063"/>
            <a:chExt cx="7062642" cy="6317745"/>
          </a:xfrm>
        </p:grpSpPr>
        <p:grpSp>
          <p:nvGrpSpPr>
            <p:cNvPr id="9" name="Group 8"/>
            <p:cNvGrpSpPr/>
            <p:nvPr/>
          </p:nvGrpSpPr>
          <p:grpSpPr>
            <a:xfrm>
              <a:off x="699265" y="410063"/>
              <a:ext cx="6727902" cy="6032072"/>
              <a:chOff x="288718" y="111483"/>
              <a:chExt cx="6727902" cy="6032072"/>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451" y="2789854"/>
                <a:ext cx="6654169" cy="335370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718" y="111483"/>
                <a:ext cx="5151029" cy="2601270"/>
              </a:xfrm>
              <a:prstGeom prst="rect">
                <a:avLst/>
              </a:prstGeom>
            </p:spPr>
          </p:pic>
        </p:grpSp>
        <p:sp>
          <p:nvSpPr>
            <p:cNvPr id="10" name="TextBox 9"/>
            <p:cNvSpPr txBox="1"/>
            <p:nvPr/>
          </p:nvSpPr>
          <p:spPr>
            <a:xfrm>
              <a:off x="3051110" y="6442135"/>
              <a:ext cx="733300" cy="285673"/>
            </a:xfrm>
            <a:prstGeom prst="rect">
              <a:avLst/>
            </a:prstGeom>
            <a:noFill/>
          </p:spPr>
          <p:txBody>
            <a:bodyPr wrap="none" rtlCol="0">
              <a:spAutoFit/>
            </a:bodyPr>
            <a:lstStyle/>
            <a:p>
              <a:r>
                <a:rPr lang="en-US" sz="1600" dirty="0"/>
                <a:t>Month</a:t>
              </a:r>
            </a:p>
          </p:txBody>
        </p:sp>
        <p:sp>
          <p:nvSpPr>
            <p:cNvPr id="14" name="TextBox 13"/>
            <p:cNvSpPr txBox="1"/>
            <p:nvPr/>
          </p:nvSpPr>
          <p:spPr>
            <a:xfrm rot="16200000">
              <a:off x="-565738" y="4599821"/>
              <a:ext cx="2191458" cy="330925"/>
            </a:xfrm>
            <a:prstGeom prst="rect">
              <a:avLst/>
            </a:prstGeom>
            <a:noFill/>
          </p:spPr>
          <p:txBody>
            <a:bodyPr wrap="none" rtlCol="0">
              <a:spAutoFit/>
            </a:bodyPr>
            <a:lstStyle/>
            <a:p>
              <a:r>
                <a:rPr lang="en-US" sz="1600" dirty="0"/>
                <a:t>Proportion of Entanglements</a:t>
              </a:r>
            </a:p>
          </p:txBody>
        </p:sp>
        <p:sp>
          <p:nvSpPr>
            <p:cNvPr id="15" name="TextBox 14"/>
            <p:cNvSpPr txBox="1"/>
            <p:nvPr/>
          </p:nvSpPr>
          <p:spPr>
            <a:xfrm rot="16200000">
              <a:off x="-520564" y="1545235"/>
              <a:ext cx="2101103" cy="330925"/>
            </a:xfrm>
            <a:prstGeom prst="rect">
              <a:avLst/>
            </a:prstGeom>
            <a:noFill/>
          </p:spPr>
          <p:txBody>
            <a:bodyPr wrap="none" rtlCol="0">
              <a:spAutoFit/>
            </a:bodyPr>
            <a:lstStyle/>
            <a:p>
              <a:r>
                <a:rPr lang="en-US" sz="1600" dirty="0"/>
                <a:t>Average Entanglement Rate</a:t>
              </a:r>
            </a:p>
          </p:txBody>
        </p:sp>
      </p:grpSp>
    </p:spTree>
    <p:extLst>
      <p:ext uri="{BB962C8B-B14F-4D97-AF65-F5344CB8AC3E}">
        <p14:creationId xmlns:p14="http://schemas.microsoft.com/office/powerpoint/2010/main" val="3749477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80450" y="310441"/>
            <a:ext cx="12017001" cy="6281480"/>
            <a:chOff x="84803" y="310441"/>
            <a:chExt cx="12017001" cy="6281480"/>
          </a:xfrm>
        </p:grpSpPr>
        <p:sp>
          <p:nvSpPr>
            <p:cNvPr id="27" name="Rectangle 26"/>
            <p:cNvSpPr/>
            <p:nvPr/>
          </p:nvSpPr>
          <p:spPr>
            <a:xfrm>
              <a:off x="84803" y="310441"/>
              <a:ext cx="12017001" cy="62814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84805" y="310441"/>
              <a:ext cx="12016999" cy="6281480"/>
              <a:chOff x="66145" y="413078"/>
              <a:chExt cx="12016999" cy="6281480"/>
            </a:xfrm>
            <a:solidFill>
              <a:schemeClr val="bg1"/>
            </a:solidFill>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742" y="3170546"/>
                <a:ext cx="5031388" cy="3154680"/>
              </a:xfrm>
              <a:prstGeom prst="rect">
                <a:avLst/>
              </a:prstGeom>
              <a:grpFill/>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815" y="559843"/>
                <a:ext cx="5037315" cy="2487168"/>
              </a:xfrm>
              <a:prstGeom prst="rect">
                <a:avLst/>
              </a:prstGeom>
              <a:grpFill/>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1136" y="3172246"/>
                <a:ext cx="6462008" cy="3152980"/>
              </a:xfrm>
              <a:prstGeom prst="rect">
                <a:avLst/>
              </a:prstGeom>
              <a:grpFill/>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8047" y="559843"/>
                <a:ext cx="5130188" cy="2489454"/>
              </a:xfrm>
              <a:prstGeom prst="rect">
                <a:avLst/>
              </a:prstGeom>
              <a:grpFill/>
            </p:spPr>
          </p:pic>
          <p:sp>
            <p:nvSpPr>
              <p:cNvPr id="20" name="TextBox 19"/>
              <p:cNvSpPr txBox="1"/>
              <p:nvPr/>
            </p:nvSpPr>
            <p:spPr>
              <a:xfrm rot="16200000">
                <a:off x="-1139538" y="1618761"/>
                <a:ext cx="2780698" cy="369332"/>
              </a:xfrm>
              <a:prstGeom prst="rect">
                <a:avLst/>
              </a:prstGeom>
              <a:grpFill/>
            </p:spPr>
            <p:txBody>
              <a:bodyPr wrap="none" rtlCol="0">
                <a:spAutoFit/>
              </a:bodyPr>
              <a:lstStyle/>
              <a:p>
                <a:r>
                  <a:rPr lang="en-US" dirty="0"/>
                  <a:t>Average Entanglement Rate</a:t>
                </a:r>
              </a:p>
            </p:txBody>
          </p:sp>
          <p:sp>
            <p:nvSpPr>
              <p:cNvPr id="21" name="TextBox 20"/>
              <p:cNvSpPr txBox="1"/>
              <p:nvPr/>
            </p:nvSpPr>
            <p:spPr>
              <a:xfrm rot="16200000">
                <a:off x="-1198688" y="4435379"/>
                <a:ext cx="2898999" cy="369332"/>
              </a:xfrm>
              <a:prstGeom prst="rect">
                <a:avLst/>
              </a:prstGeom>
              <a:grpFill/>
            </p:spPr>
            <p:txBody>
              <a:bodyPr wrap="none" rtlCol="0">
                <a:spAutoFit/>
              </a:bodyPr>
              <a:lstStyle/>
              <a:p>
                <a:r>
                  <a:rPr lang="en-US" dirty="0"/>
                  <a:t>Proportion of Entanglements</a:t>
                </a:r>
              </a:p>
            </p:txBody>
          </p:sp>
          <p:sp>
            <p:nvSpPr>
              <p:cNvPr id="22" name="TextBox 21"/>
              <p:cNvSpPr txBox="1"/>
              <p:nvPr/>
            </p:nvSpPr>
            <p:spPr>
              <a:xfrm>
                <a:off x="2527362" y="6325226"/>
                <a:ext cx="822148" cy="369332"/>
              </a:xfrm>
              <a:prstGeom prst="rect">
                <a:avLst/>
              </a:prstGeom>
              <a:grpFill/>
            </p:spPr>
            <p:txBody>
              <a:bodyPr wrap="none" rtlCol="0">
                <a:spAutoFit/>
              </a:bodyPr>
              <a:lstStyle/>
              <a:p>
                <a:r>
                  <a:rPr lang="en-US" dirty="0"/>
                  <a:t>Month</a:t>
                </a:r>
              </a:p>
            </p:txBody>
          </p:sp>
          <p:sp>
            <p:nvSpPr>
              <p:cNvPr id="23" name="TextBox 22"/>
              <p:cNvSpPr txBox="1"/>
              <p:nvPr/>
            </p:nvSpPr>
            <p:spPr>
              <a:xfrm>
                <a:off x="7715361" y="6325226"/>
                <a:ext cx="822148" cy="369332"/>
              </a:xfrm>
              <a:prstGeom prst="rect">
                <a:avLst/>
              </a:prstGeom>
              <a:grpFill/>
            </p:spPr>
            <p:txBody>
              <a:bodyPr wrap="none" rtlCol="0">
                <a:spAutoFit/>
              </a:bodyPr>
              <a:lstStyle/>
              <a:p>
                <a:r>
                  <a:rPr lang="en-US" dirty="0"/>
                  <a:t>Month</a:t>
                </a:r>
              </a:p>
            </p:txBody>
          </p:sp>
          <p:sp>
            <p:nvSpPr>
              <p:cNvPr id="24" name="TextBox 23"/>
              <p:cNvSpPr txBox="1"/>
              <p:nvPr/>
            </p:nvSpPr>
            <p:spPr>
              <a:xfrm>
                <a:off x="1091941" y="743904"/>
                <a:ext cx="1177952" cy="400110"/>
              </a:xfrm>
              <a:prstGeom prst="rect">
                <a:avLst/>
              </a:prstGeom>
              <a:grpFill/>
            </p:spPr>
            <p:txBody>
              <a:bodyPr wrap="none" rtlCol="0">
                <a:spAutoFit/>
              </a:bodyPr>
              <a:lstStyle/>
              <a:p>
                <a:r>
                  <a:rPr lang="en-US" sz="2000" dirty="0"/>
                  <a:t>California</a:t>
                </a:r>
              </a:p>
            </p:txBody>
          </p:sp>
          <p:sp>
            <p:nvSpPr>
              <p:cNvPr id="25" name="TextBox 24"/>
              <p:cNvSpPr txBox="1"/>
              <p:nvPr/>
            </p:nvSpPr>
            <p:spPr>
              <a:xfrm>
                <a:off x="6275139" y="743904"/>
                <a:ext cx="851965" cy="400110"/>
              </a:xfrm>
              <a:prstGeom prst="rect">
                <a:avLst/>
              </a:prstGeom>
              <a:grpFill/>
            </p:spPr>
            <p:txBody>
              <a:bodyPr wrap="none" rtlCol="0">
                <a:spAutoFit/>
              </a:bodyPr>
              <a:lstStyle/>
              <a:p>
                <a:r>
                  <a:rPr lang="en-US" sz="2000" dirty="0"/>
                  <a:t>Steller</a:t>
                </a:r>
              </a:p>
            </p:txBody>
          </p:sp>
        </p:grpSp>
      </p:grpSp>
    </p:spTree>
    <p:extLst>
      <p:ext uri="{BB962C8B-B14F-4D97-AF65-F5344CB8AC3E}">
        <p14:creationId xmlns:p14="http://schemas.microsoft.com/office/powerpoint/2010/main" val="39681781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80450" y="310441"/>
            <a:ext cx="12017001" cy="6281480"/>
            <a:chOff x="84803" y="310441"/>
            <a:chExt cx="12017001" cy="6281480"/>
          </a:xfrm>
        </p:grpSpPr>
        <p:sp>
          <p:nvSpPr>
            <p:cNvPr id="27" name="Rectangle 26"/>
            <p:cNvSpPr/>
            <p:nvPr/>
          </p:nvSpPr>
          <p:spPr>
            <a:xfrm>
              <a:off x="84803" y="310441"/>
              <a:ext cx="12017001" cy="62814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p:cNvGrpSpPr/>
            <p:nvPr/>
          </p:nvGrpSpPr>
          <p:grpSpPr>
            <a:xfrm>
              <a:off x="84805" y="310441"/>
              <a:ext cx="12016999" cy="6281480"/>
              <a:chOff x="66145" y="413078"/>
              <a:chExt cx="12016999" cy="6281480"/>
            </a:xfrm>
            <a:solidFill>
              <a:schemeClr val="bg1"/>
            </a:solidFill>
          </p:grpSpPr>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2742" y="3170546"/>
                <a:ext cx="5031388" cy="3154680"/>
              </a:xfrm>
              <a:prstGeom prst="rect">
                <a:avLst/>
              </a:prstGeom>
              <a:grpFill/>
            </p:spPr>
          </p:pic>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815" y="559843"/>
                <a:ext cx="5037315" cy="2487168"/>
              </a:xfrm>
              <a:prstGeom prst="rect">
                <a:avLst/>
              </a:prstGeom>
              <a:grpFill/>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1136" y="3172246"/>
                <a:ext cx="6462008" cy="3152980"/>
              </a:xfrm>
              <a:prstGeom prst="rect">
                <a:avLst/>
              </a:prstGeom>
              <a:grpFill/>
            </p:spPr>
          </p:pic>
          <p:pic>
            <p:nvPicPr>
              <p:cNvPr id="19" name="Picture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8047" y="559843"/>
                <a:ext cx="5130188" cy="2489454"/>
              </a:xfrm>
              <a:prstGeom prst="rect">
                <a:avLst/>
              </a:prstGeom>
              <a:grpFill/>
            </p:spPr>
          </p:pic>
          <p:sp>
            <p:nvSpPr>
              <p:cNvPr id="20" name="TextBox 19"/>
              <p:cNvSpPr txBox="1"/>
              <p:nvPr/>
            </p:nvSpPr>
            <p:spPr>
              <a:xfrm rot="16200000">
                <a:off x="-1139538" y="1618761"/>
                <a:ext cx="2780698" cy="369332"/>
              </a:xfrm>
              <a:prstGeom prst="rect">
                <a:avLst/>
              </a:prstGeom>
              <a:grpFill/>
            </p:spPr>
            <p:txBody>
              <a:bodyPr wrap="none" rtlCol="0">
                <a:spAutoFit/>
              </a:bodyPr>
              <a:lstStyle/>
              <a:p>
                <a:r>
                  <a:rPr lang="en-US" dirty="0"/>
                  <a:t>Average Entanglement Rate</a:t>
                </a:r>
              </a:p>
            </p:txBody>
          </p:sp>
          <p:sp>
            <p:nvSpPr>
              <p:cNvPr id="21" name="TextBox 20"/>
              <p:cNvSpPr txBox="1"/>
              <p:nvPr/>
            </p:nvSpPr>
            <p:spPr>
              <a:xfrm rot="16200000">
                <a:off x="-1198688" y="4435379"/>
                <a:ext cx="2898999" cy="369332"/>
              </a:xfrm>
              <a:prstGeom prst="rect">
                <a:avLst/>
              </a:prstGeom>
              <a:grpFill/>
            </p:spPr>
            <p:txBody>
              <a:bodyPr wrap="none" rtlCol="0">
                <a:spAutoFit/>
              </a:bodyPr>
              <a:lstStyle/>
              <a:p>
                <a:r>
                  <a:rPr lang="en-US" dirty="0"/>
                  <a:t>Proportion of Entanglements</a:t>
                </a:r>
              </a:p>
            </p:txBody>
          </p:sp>
          <p:sp>
            <p:nvSpPr>
              <p:cNvPr id="22" name="TextBox 21"/>
              <p:cNvSpPr txBox="1"/>
              <p:nvPr/>
            </p:nvSpPr>
            <p:spPr>
              <a:xfrm>
                <a:off x="2527362" y="6325226"/>
                <a:ext cx="822148" cy="369332"/>
              </a:xfrm>
              <a:prstGeom prst="rect">
                <a:avLst/>
              </a:prstGeom>
              <a:grpFill/>
            </p:spPr>
            <p:txBody>
              <a:bodyPr wrap="none" rtlCol="0">
                <a:spAutoFit/>
              </a:bodyPr>
              <a:lstStyle/>
              <a:p>
                <a:r>
                  <a:rPr lang="en-US" dirty="0"/>
                  <a:t>Month</a:t>
                </a:r>
              </a:p>
            </p:txBody>
          </p:sp>
          <p:sp>
            <p:nvSpPr>
              <p:cNvPr id="23" name="TextBox 22"/>
              <p:cNvSpPr txBox="1"/>
              <p:nvPr/>
            </p:nvSpPr>
            <p:spPr>
              <a:xfrm>
                <a:off x="7715361" y="6325226"/>
                <a:ext cx="822148" cy="369332"/>
              </a:xfrm>
              <a:prstGeom prst="rect">
                <a:avLst/>
              </a:prstGeom>
              <a:grpFill/>
            </p:spPr>
            <p:txBody>
              <a:bodyPr wrap="none" rtlCol="0">
                <a:spAutoFit/>
              </a:bodyPr>
              <a:lstStyle/>
              <a:p>
                <a:r>
                  <a:rPr lang="en-US" dirty="0"/>
                  <a:t>Month</a:t>
                </a:r>
              </a:p>
            </p:txBody>
          </p:sp>
          <p:sp>
            <p:nvSpPr>
              <p:cNvPr id="24" name="TextBox 23"/>
              <p:cNvSpPr txBox="1"/>
              <p:nvPr/>
            </p:nvSpPr>
            <p:spPr>
              <a:xfrm>
                <a:off x="1091941" y="743904"/>
                <a:ext cx="1177952" cy="400110"/>
              </a:xfrm>
              <a:prstGeom prst="rect">
                <a:avLst/>
              </a:prstGeom>
              <a:grpFill/>
            </p:spPr>
            <p:txBody>
              <a:bodyPr wrap="none" rtlCol="0">
                <a:spAutoFit/>
              </a:bodyPr>
              <a:lstStyle/>
              <a:p>
                <a:r>
                  <a:rPr lang="en-US" sz="2000" dirty="0"/>
                  <a:t>California</a:t>
                </a:r>
              </a:p>
            </p:txBody>
          </p:sp>
          <p:sp>
            <p:nvSpPr>
              <p:cNvPr id="25" name="TextBox 24"/>
              <p:cNvSpPr txBox="1"/>
              <p:nvPr/>
            </p:nvSpPr>
            <p:spPr>
              <a:xfrm>
                <a:off x="6275139" y="743904"/>
                <a:ext cx="851965" cy="400110"/>
              </a:xfrm>
              <a:prstGeom prst="rect">
                <a:avLst/>
              </a:prstGeom>
              <a:grpFill/>
            </p:spPr>
            <p:txBody>
              <a:bodyPr wrap="none" rtlCol="0">
                <a:spAutoFit/>
              </a:bodyPr>
              <a:lstStyle/>
              <a:p>
                <a:r>
                  <a:rPr lang="en-US" sz="2000" dirty="0"/>
                  <a:t>Steller</a:t>
                </a:r>
              </a:p>
            </p:txBody>
          </p:sp>
        </p:grpSp>
      </p:grpSp>
    </p:spTree>
    <p:extLst>
      <p:ext uri="{BB962C8B-B14F-4D97-AF65-F5344CB8AC3E}">
        <p14:creationId xmlns:p14="http://schemas.microsoft.com/office/powerpoint/2010/main" val="3512673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7810987-CC31-DA41-8F6A-EF7F4622CFA3}"/>
              </a:ext>
            </a:extLst>
          </p:cNvPr>
          <p:cNvGrpSpPr/>
          <p:nvPr/>
        </p:nvGrpSpPr>
        <p:grpSpPr>
          <a:xfrm>
            <a:off x="1" y="-164592"/>
            <a:ext cx="12326112" cy="9345168"/>
            <a:chOff x="1" y="-164592"/>
            <a:chExt cx="12326112" cy="9345168"/>
          </a:xfrm>
        </p:grpSpPr>
        <p:grpSp>
          <p:nvGrpSpPr>
            <p:cNvPr id="24" name="Group 23">
              <a:extLst>
                <a:ext uri="{FF2B5EF4-FFF2-40B4-BE49-F238E27FC236}">
                  <a16:creationId xmlns:a16="http://schemas.microsoft.com/office/drawing/2014/main" id="{59E64CA6-176B-FE4D-91ED-8FC6416A3538}"/>
                </a:ext>
              </a:extLst>
            </p:cNvPr>
            <p:cNvGrpSpPr/>
            <p:nvPr/>
          </p:nvGrpSpPr>
          <p:grpSpPr>
            <a:xfrm>
              <a:off x="1" y="-164592"/>
              <a:ext cx="12326112" cy="9345168"/>
              <a:chOff x="1" y="-164592"/>
              <a:chExt cx="12326112" cy="9345168"/>
            </a:xfrm>
          </p:grpSpPr>
          <p:sp>
            <p:nvSpPr>
              <p:cNvPr id="9" name="Rectangle 8">
                <a:extLst>
                  <a:ext uri="{FF2B5EF4-FFF2-40B4-BE49-F238E27FC236}">
                    <a16:creationId xmlns:a16="http://schemas.microsoft.com/office/drawing/2014/main" id="{2D26A4AD-42D6-1A49-866F-DFCEB2FFB836}"/>
                  </a:ext>
                </a:extLst>
              </p:cNvPr>
              <p:cNvSpPr/>
              <p:nvPr/>
            </p:nvSpPr>
            <p:spPr>
              <a:xfrm>
                <a:off x="1" y="-164592"/>
                <a:ext cx="12326112" cy="93451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13E4BC6D-228B-0D4B-91F4-753EF468CFB4}"/>
                  </a:ext>
                </a:extLst>
              </p:cNvPr>
              <p:cNvGrpSpPr/>
              <p:nvPr/>
            </p:nvGrpSpPr>
            <p:grpSpPr>
              <a:xfrm>
                <a:off x="162266" y="2234"/>
                <a:ext cx="12029734" cy="9024220"/>
                <a:chOff x="162266" y="2234"/>
                <a:chExt cx="12029734" cy="9024220"/>
              </a:xfrm>
            </p:grpSpPr>
            <p:grpSp>
              <p:nvGrpSpPr>
                <p:cNvPr id="21" name="Group 20">
                  <a:extLst>
                    <a:ext uri="{FF2B5EF4-FFF2-40B4-BE49-F238E27FC236}">
                      <a16:creationId xmlns:a16="http://schemas.microsoft.com/office/drawing/2014/main" id="{D9C896E0-0CE1-8B40-986B-76CAC75B9EBA}"/>
                    </a:ext>
                  </a:extLst>
                </p:cNvPr>
                <p:cNvGrpSpPr/>
                <p:nvPr/>
              </p:nvGrpSpPr>
              <p:grpSpPr>
                <a:xfrm>
                  <a:off x="162266" y="2234"/>
                  <a:ext cx="12029734" cy="9024220"/>
                  <a:chOff x="162266" y="2234"/>
                  <a:chExt cx="12029734" cy="9024220"/>
                </a:xfrm>
              </p:grpSpPr>
              <p:pic>
                <p:nvPicPr>
                  <p:cNvPr id="11" name="Picture 10">
                    <a:extLst>
                      <a:ext uri="{FF2B5EF4-FFF2-40B4-BE49-F238E27FC236}">
                        <a16:creationId xmlns:a16="http://schemas.microsoft.com/office/drawing/2014/main" id="{989289AD-D104-A74E-95AF-F89E9F70F2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598" y="5502442"/>
                    <a:ext cx="5031388" cy="3154680"/>
                  </a:xfrm>
                  <a:prstGeom prst="rect">
                    <a:avLst/>
                  </a:prstGeom>
                  <a:solidFill>
                    <a:schemeClr val="bg1"/>
                  </a:solidFill>
                </p:spPr>
              </p:pic>
              <p:pic>
                <p:nvPicPr>
                  <p:cNvPr id="12" name="Picture 11">
                    <a:extLst>
                      <a:ext uri="{FF2B5EF4-FFF2-40B4-BE49-F238E27FC236}">
                        <a16:creationId xmlns:a16="http://schemas.microsoft.com/office/drawing/2014/main" id="{AEC018DE-BBD8-8847-BDD8-04F71CE28B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71" y="2769819"/>
                    <a:ext cx="5037315" cy="2487168"/>
                  </a:xfrm>
                  <a:prstGeom prst="rect">
                    <a:avLst/>
                  </a:prstGeom>
                  <a:solidFill>
                    <a:schemeClr val="bg1"/>
                  </a:solidFill>
                </p:spPr>
              </p:pic>
              <p:pic>
                <p:nvPicPr>
                  <p:cNvPr id="5" name="Picture 4" descr="A picture containing clock&#10;&#10;Description automatically generated">
                    <a:extLst>
                      <a:ext uri="{FF2B5EF4-FFF2-40B4-BE49-F238E27FC236}">
                        <a16:creationId xmlns:a16="http://schemas.microsoft.com/office/drawing/2014/main" id="{BD80B506-774C-F247-8D88-CB998EBF27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642" y="87578"/>
                    <a:ext cx="5038344" cy="2488942"/>
                  </a:xfrm>
                  <a:prstGeom prst="rect">
                    <a:avLst/>
                  </a:prstGeom>
                </p:spPr>
              </p:pic>
              <p:pic>
                <p:nvPicPr>
                  <p:cNvPr id="7" name="Picture 6" descr="A close up of a logo&#10;&#10;Description automatically generated">
                    <a:extLst>
                      <a:ext uri="{FF2B5EF4-FFF2-40B4-BE49-F238E27FC236}">
                        <a16:creationId xmlns:a16="http://schemas.microsoft.com/office/drawing/2014/main" id="{87CDC44C-F74B-CC4E-98EA-9D3D8EEC14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9991" y="87578"/>
                    <a:ext cx="4997100" cy="2548129"/>
                  </a:xfrm>
                  <a:prstGeom prst="rect">
                    <a:avLst/>
                  </a:prstGeom>
                </p:spPr>
              </p:pic>
              <p:pic>
                <p:nvPicPr>
                  <p:cNvPr id="13" name="Picture 12">
                    <a:extLst>
                      <a:ext uri="{FF2B5EF4-FFF2-40B4-BE49-F238E27FC236}">
                        <a16:creationId xmlns:a16="http://schemas.microsoft.com/office/drawing/2014/main" id="{13786267-62D5-544A-80A8-BEEB5510E9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29992" y="5504142"/>
                    <a:ext cx="6462008" cy="3152980"/>
                  </a:xfrm>
                  <a:prstGeom prst="rect">
                    <a:avLst/>
                  </a:prstGeom>
                  <a:solidFill>
                    <a:schemeClr val="bg1"/>
                  </a:solidFill>
                </p:spPr>
              </p:pic>
              <p:pic>
                <p:nvPicPr>
                  <p:cNvPr id="14" name="Picture 13">
                    <a:extLst>
                      <a:ext uri="{FF2B5EF4-FFF2-40B4-BE49-F238E27FC236}">
                        <a16:creationId xmlns:a16="http://schemas.microsoft.com/office/drawing/2014/main" id="{50401102-8F09-E748-B638-734F73967F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6903" y="2769819"/>
                    <a:ext cx="5130188" cy="2489454"/>
                  </a:xfrm>
                  <a:prstGeom prst="rect">
                    <a:avLst/>
                  </a:prstGeom>
                  <a:solidFill>
                    <a:schemeClr val="bg1"/>
                  </a:solidFill>
                </p:spPr>
              </p:pic>
              <p:sp>
                <p:nvSpPr>
                  <p:cNvPr id="15" name="TextBox 14">
                    <a:extLst>
                      <a:ext uri="{FF2B5EF4-FFF2-40B4-BE49-F238E27FC236}">
                        <a16:creationId xmlns:a16="http://schemas.microsoft.com/office/drawing/2014/main" id="{0EDF3D15-F596-0A4B-873B-1B01022AAEFB}"/>
                      </a:ext>
                    </a:extLst>
                  </p:cNvPr>
                  <p:cNvSpPr txBox="1"/>
                  <p:nvPr/>
                </p:nvSpPr>
                <p:spPr>
                  <a:xfrm rot="16200000">
                    <a:off x="-1043417" y="3681972"/>
                    <a:ext cx="2780698" cy="369332"/>
                  </a:xfrm>
                  <a:prstGeom prst="rect">
                    <a:avLst/>
                  </a:prstGeom>
                  <a:solidFill>
                    <a:schemeClr val="bg1"/>
                  </a:solidFill>
                </p:spPr>
                <p:txBody>
                  <a:bodyPr wrap="none" rtlCol="0">
                    <a:spAutoFit/>
                  </a:bodyPr>
                  <a:lstStyle/>
                  <a:p>
                    <a:r>
                      <a:rPr lang="en-US" dirty="0"/>
                      <a:t>Average Entanglement Rate</a:t>
                    </a:r>
                  </a:p>
                </p:txBody>
              </p:sp>
              <p:sp>
                <p:nvSpPr>
                  <p:cNvPr id="16" name="TextBox 15">
                    <a:extLst>
                      <a:ext uri="{FF2B5EF4-FFF2-40B4-BE49-F238E27FC236}">
                        <a16:creationId xmlns:a16="http://schemas.microsoft.com/office/drawing/2014/main" id="{44DF57C6-3D3B-BC43-9F81-2D726A361E7A}"/>
                      </a:ext>
                    </a:extLst>
                  </p:cNvPr>
                  <p:cNvSpPr txBox="1"/>
                  <p:nvPr/>
                </p:nvSpPr>
                <p:spPr>
                  <a:xfrm rot="16200000">
                    <a:off x="-1091861" y="6950975"/>
                    <a:ext cx="2898999" cy="369332"/>
                  </a:xfrm>
                  <a:prstGeom prst="rect">
                    <a:avLst/>
                  </a:prstGeom>
                  <a:solidFill>
                    <a:schemeClr val="bg1"/>
                  </a:solidFill>
                </p:spPr>
                <p:txBody>
                  <a:bodyPr wrap="none" rtlCol="0">
                    <a:spAutoFit/>
                  </a:bodyPr>
                  <a:lstStyle/>
                  <a:p>
                    <a:r>
                      <a:rPr lang="en-US" dirty="0"/>
                      <a:t>Proportion of Entanglements</a:t>
                    </a:r>
                  </a:p>
                </p:txBody>
              </p:sp>
              <p:sp>
                <p:nvSpPr>
                  <p:cNvPr id="17" name="TextBox 16">
                    <a:extLst>
                      <a:ext uri="{FF2B5EF4-FFF2-40B4-BE49-F238E27FC236}">
                        <a16:creationId xmlns:a16="http://schemas.microsoft.com/office/drawing/2014/main" id="{4B22D6B2-E28E-B54F-A538-D03061B0BDAE}"/>
                      </a:ext>
                    </a:extLst>
                  </p:cNvPr>
                  <p:cNvSpPr txBox="1"/>
                  <p:nvPr/>
                </p:nvSpPr>
                <p:spPr>
                  <a:xfrm>
                    <a:off x="2636218" y="8657122"/>
                    <a:ext cx="822148" cy="369332"/>
                  </a:xfrm>
                  <a:prstGeom prst="rect">
                    <a:avLst/>
                  </a:prstGeom>
                  <a:solidFill>
                    <a:schemeClr val="bg1"/>
                  </a:solidFill>
                </p:spPr>
                <p:txBody>
                  <a:bodyPr wrap="none" rtlCol="0">
                    <a:spAutoFit/>
                  </a:bodyPr>
                  <a:lstStyle/>
                  <a:p>
                    <a:r>
                      <a:rPr lang="en-US" dirty="0"/>
                      <a:t>Month</a:t>
                    </a:r>
                  </a:p>
                </p:txBody>
              </p:sp>
              <p:sp>
                <p:nvSpPr>
                  <p:cNvPr id="18" name="TextBox 17">
                    <a:extLst>
                      <a:ext uri="{FF2B5EF4-FFF2-40B4-BE49-F238E27FC236}">
                        <a16:creationId xmlns:a16="http://schemas.microsoft.com/office/drawing/2014/main" id="{CBC2CCFC-9C79-3A47-971F-735741685741}"/>
                      </a:ext>
                    </a:extLst>
                  </p:cNvPr>
                  <p:cNvSpPr txBox="1"/>
                  <p:nvPr/>
                </p:nvSpPr>
                <p:spPr>
                  <a:xfrm>
                    <a:off x="7824217" y="8657122"/>
                    <a:ext cx="822148" cy="369332"/>
                  </a:xfrm>
                  <a:prstGeom prst="rect">
                    <a:avLst/>
                  </a:prstGeom>
                  <a:solidFill>
                    <a:schemeClr val="bg1"/>
                  </a:solidFill>
                </p:spPr>
                <p:txBody>
                  <a:bodyPr wrap="none" rtlCol="0">
                    <a:spAutoFit/>
                  </a:bodyPr>
                  <a:lstStyle/>
                  <a:p>
                    <a:r>
                      <a:rPr lang="en-US" dirty="0"/>
                      <a:t>Month</a:t>
                    </a:r>
                  </a:p>
                </p:txBody>
              </p:sp>
              <p:sp>
                <p:nvSpPr>
                  <p:cNvPr id="19" name="TextBox 18">
                    <a:extLst>
                      <a:ext uri="{FF2B5EF4-FFF2-40B4-BE49-F238E27FC236}">
                        <a16:creationId xmlns:a16="http://schemas.microsoft.com/office/drawing/2014/main" id="{BEE89878-0535-2A4F-AB08-6B21CC27DCC3}"/>
                      </a:ext>
                    </a:extLst>
                  </p:cNvPr>
                  <p:cNvSpPr txBox="1"/>
                  <p:nvPr/>
                </p:nvSpPr>
                <p:spPr>
                  <a:xfrm>
                    <a:off x="1115453" y="2234"/>
                    <a:ext cx="1177952" cy="400110"/>
                  </a:xfrm>
                  <a:prstGeom prst="rect">
                    <a:avLst/>
                  </a:prstGeom>
                  <a:solidFill>
                    <a:schemeClr val="bg1"/>
                  </a:solidFill>
                </p:spPr>
                <p:txBody>
                  <a:bodyPr wrap="none" rtlCol="0">
                    <a:spAutoFit/>
                  </a:bodyPr>
                  <a:lstStyle/>
                  <a:p>
                    <a:r>
                      <a:rPr lang="en-US" sz="2000" dirty="0"/>
                      <a:t>California</a:t>
                    </a:r>
                  </a:p>
                </p:txBody>
              </p:sp>
              <p:sp>
                <p:nvSpPr>
                  <p:cNvPr id="20" name="TextBox 19">
                    <a:extLst>
                      <a:ext uri="{FF2B5EF4-FFF2-40B4-BE49-F238E27FC236}">
                        <a16:creationId xmlns:a16="http://schemas.microsoft.com/office/drawing/2014/main" id="{D343FAE7-F070-EA42-8610-65D4692F04CC}"/>
                      </a:ext>
                    </a:extLst>
                  </p:cNvPr>
                  <p:cNvSpPr txBox="1"/>
                  <p:nvPr/>
                </p:nvSpPr>
                <p:spPr>
                  <a:xfrm>
                    <a:off x="6214757" y="2234"/>
                    <a:ext cx="851965" cy="400110"/>
                  </a:xfrm>
                  <a:prstGeom prst="rect">
                    <a:avLst/>
                  </a:prstGeom>
                  <a:solidFill>
                    <a:schemeClr val="bg1"/>
                  </a:solidFill>
                </p:spPr>
                <p:txBody>
                  <a:bodyPr wrap="none" rtlCol="0">
                    <a:spAutoFit/>
                  </a:bodyPr>
                  <a:lstStyle/>
                  <a:p>
                    <a:r>
                      <a:rPr lang="en-US" sz="2000" dirty="0"/>
                      <a:t>Steller</a:t>
                    </a:r>
                  </a:p>
                </p:txBody>
              </p:sp>
            </p:grpSp>
            <p:sp>
              <p:nvSpPr>
                <p:cNvPr id="22" name="TextBox 21">
                  <a:extLst>
                    <a:ext uri="{FF2B5EF4-FFF2-40B4-BE49-F238E27FC236}">
                      <a16:creationId xmlns:a16="http://schemas.microsoft.com/office/drawing/2014/main" id="{047EED9F-E812-5640-8485-603953F4B893}"/>
                    </a:ext>
                  </a:extLst>
                </p:cNvPr>
                <p:cNvSpPr txBox="1"/>
                <p:nvPr/>
              </p:nvSpPr>
              <p:spPr>
                <a:xfrm rot="16200000">
                  <a:off x="-420332" y="1072307"/>
                  <a:ext cx="1555939" cy="369332"/>
                </a:xfrm>
                <a:prstGeom prst="rect">
                  <a:avLst/>
                </a:prstGeom>
                <a:solidFill>
                  <a:schemeClr val="bg1"/>
                </a:solidFill>
              </p:spPr>
              <p:txBody>
                <a:bodyPr wrap="none" rtlCol="0">
                  <a:spAutoFit/>
                </a:bodyPr>
                <a:lstStyle/>
                <a:p>
                  <a:r>
                    <a:rPr lang="en-US" dirty="0"/>
                    <a:t>Average Count</a:t>
                  </a:r>
                </a:p>
              </p:txBody>
            </p:sp>
          </p:grpSp>
        </p:grpSp>
        <p:sp>
          <p:nvSpPr>
            <p:cNvPr id="26" name="TextBox 25">
              <a:extLst>
                <a:ext uri="{FF2B5EF4-FFF2-40B4-BE49-F238E27FC236}">
                  <a16:creationId xmlns:a16="http://schemas.microsoft.com/office/drawing/2014/main" id="{5AB76BB9-79BD-C54E-9188-88303C52A686}"/>
                </a:ext>
              </a:extLst>
            </p:cNvPr>
            <p:cNvSpPr txBox="1"/>
            <p:nvPr/>
          </p:nvSpPr>
          <p:spPr>
            <a:xfrm>
              <a:off x="10003815" y="5256987"/>
              <a:ext cx="723275" cy="307777"/>
            </a:xfrm>
            <a:prstGeom prst="rect">
              <a:avLst/>
            </a:prstGeom>
            <a:noFill/>
          </p:spPr>
          <p:txBody>
            <a:bodyPr wrap="none" rtlCol="0">
              <a:spAutoFit/>
            </a:bodyPr>
            <a:lstStyle/>
            <a:p>
              <a:r>
                <a:rPr lang="en-US" sz="1400" dirty="0"/>
                <a:t>n = 357</a:t>
              </a:r>
            </a:p>
          </p:txBody>
        </p:sp>
        <p:sp>
          <p:nvSpPr>
            <p:cNvPr id="27" name="TextBox 26">
              <a:extLst>
                <a:ext uri="{FF2B5EF4-FFF2-40B4-BE49-F238E27FC236}">
                  <a16:creationId xmlns:a16="http://schemas.microsoft.com/office/drawing/2014/main" id="{7C22E04E-D17C-8B40-9794-1AD7AB0126CC}"/>
                </a:ext>
              </a:extLst>
            </p:cNvPr>
            <p:cNvSpPr txBox="1"/>
            <p:nvPr/>
          </p:nvSpPr>
          <p:spPr>
            <a:xfrm>
              <a:off x="4876072" y="5256986"/>
              <a:ext cx="723275" cy="307777"/>
            </a:xfrm>
            <a:prstGeom prst="rect">
              <a:avLst/>
            </a:prstGeom>
            <a:noFill/>
          </p:spPr>
          <p:txBody>
            <a:bodyPr wrap="none" rtlCol="0">
              <a:spAutoFit/>
            </a:bodyPr>
            <a:lstStyle/>
            <a:p>
              <a:r>
                <a:rPr lang="en-US" sz="1400" dirty="0"/>
                <a:t>n = 145</a:t>
              </a:r>
            </a:p>
          </p:txBody>
        </p:sp>
      </p:grpSp>
    </p:spTree>
    <p:extLst>
      <p:ext uri="{BB962C8B-B14F-4D97-AF65-F5344CB8AC3E}">
        <p14:creationId xmlns:p14="http://schemas.microsoft.com/office/powerpoint/2010/main" val="3243548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048341" y="873391"/>
            <a:ext cx="5400720" cy="5538741"/>
            <a:chOff x="3048341" y="873391"/>
            <a:chExt cx="5400720" cy="5538741"/>
          </a:xfrm>
        </p:grpSpPr>
        <p:grpSp>
          <p:nvGrpSpPr>
            <p:cNvPr id="8" name="Group 7"/>
            <p:cNvGrpSpPr/>
            <p:nvPr/>
          </p:nvGrpSpPr>
          <p:grpSpPr>
            <a:xfrm>
              <a:off x="3048341" y="873391"/>
              <a:ext cx="5400720" cy="5169409"/>
              <a:chOff x="162266" y="87578"/>
              <a:chExt cx="5400720" cy="5169409"/>
            </a:xfrm>
          </p:grpSpPr>
          <p:pic>
            <p:nvPicPr>
              <p:cNvPr id="4" name="Picture 3">
                <a:extLst>
                  <a:ext uri="{FF2B5EF4-FFF2-40B4-BE49-F238E27FC236}">
                    <a16:creationId xmlns:a16="http://schemas.microsoft.com/office/drawing/2014/main" id="{AEC018DE-BBD8-8847-BDD8-04F71CE28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671" y="2769819"/>
                <a:ext cx="5037315" cy="2487168"/>
              </a:xfrm>
              <a:prstGeom prst="rect">
                <a:avLst/>
              </a:prstGeom>
              <a:solidFill>
                <a:schemeClr val="bg1"/>
              </a:solidFill>
            </p:spPr>
          </p:pic>
          <p:pic>
            <p:nvPicPr>
              <p:cNvPr id="5" name="Picture 4" descr="A picture containing clock&#10;&#10;Description automatically generated">
                <a:extLst>
                  <a:ext uri="{FF2B5EF4-FFF2-40B4-BE49-F238E27FC236}">
                    <a16:creationId xmlns:a16="http://schemas.microsoft.com/office/drawing/2014/main" id="{BD80B506-774C-F247-8D88-CB998EBF2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642" y="87578"/>
                <a:ext cx="5038344" cy="2488942"/>
              </a:xfrm>
              <a:prstGeom prst="rect">
                <a:avLst/>
              </a:prstGeom>
            </p:spPr>
          </p:pic>
          <p:sp>
            <p:nvSpPr>
              <p:cNvPr id="6" name="TextBox 5">
                <a:extLst>
                  <a:ext uri="{FF2B5EF4-FFF2-40B4-BE49-F238E27FC236}">
                    <a16:creationId xmlns:a16="http://schemas.microsoft.com/office/drawing/2014/main" id="{0EDF3D15-F596-0A4B-873B-1B01022AAEFB}"/>
                  </a:ext>
                </a:extLst>
              </p:cNvPr>
              <p:cNvSpPr txBox="1"/>
              <p:nvPr/>
            </p:nvSpPr>
            <p:spPr>
              <a:xfrm rot="16200000">
                <a:off x="-1043417" y="3681972"/>
                <a:ext cx="2780698" cy="369332"/>
              </a:xfrm>
              <a:prstGeom prst="rect">
                <a:avLst/>
              </a:prstGeom>
              <a:solidFill>
                <a:schemeClr val="bg1"/>
              </a:solidFill>
            </p:spPr>
            <p:txBody>
              <a:bodyPr wrap="none" rtlCol="0">
                <a:spAutoFit/>
              </a:bodyPr>
              <a:lstStyle/>
              <a:p>
                <a:r>
                  <a:rPr lang="en-US" dirty="0"/>
                  <a:t>Average Entanglement Rate</a:t>
                </a:r>
              </a:p>
            </p:txBody>
          </p:sp>
          <p:sp>
            <p:nvSpPr>
              <p:cNvPr id="7" name="TextBox 6">
                <a:extLst>
                  <a:ext uri="{FF2B5EF4-FFF2-40B4-BE49-F238E27FC236}">
                    <a16:creationId xmlns:a16="http://schemas.microsoft.com/office/drawing/2014/main" id="{047EED9F-E812-5640-8485-603953F4B893}"/>
                  </a:ext>
                </a:extLst>
              </p:cNvPr>
              <p:cNvSpPr txBox="1"/>
              <p:nvPr/>
            </p:nvSpPr>
            <p:spPr>
              <a:xfrm rot="16200000">
                <a:off x="-420332" y="1072307"/>
                <a:ext cx="1555939" cy="369332"/>
              </a:xfrm>
              <a:prstGeom prst="rect">
                <a:avLst/>
              </a:prstGeom>
              <a:solidFill>
                <a:schemeClr val="bg1"/>
              </a:solidFill>
            </p:spPr>
            <p:txBody>
              <a:bodyPr wrap="none" rtlCol="0">
                <a:spAutoFit/>
              </a:bodyPr>
              <a:lstStyle/>
              <a:p>
                <a:r>
                  <a:rPr lang="en-US" dirty="0"/>
                  <a:t>Average Count</a:t>
                </a:r>
              </a:p>
            </p:txBody>
          </p:sp>
        </p:grpSp>
        <p:sp>
          <p:nvSpPr>
            <p:cNvPr id="9" name="TextBox 8">
              <a:extLst>
                <a:ext uri="{FF2B5EF4-FFF2-40B4-BE49-F238E27FC236}">
                  <a16:creationId xmlns:a16="http://schemas.microsoft.com/office/drawing/2014/main" id="{4B22D6B2-E28E-B54F-A538-D03061B0BDAE}"/>
                </a:ext>
              </a:extLst>
            </p:cNvPr>
            <p:cNvSpPr txBox="1"/>
            <p:nvPr/>
          </p:nvSpPr>
          <p:spPr>
            <a:xfrm>
              <a:off x="5518815" y="6042800"/>
              <a:ext cx="822148" cy="369332"/>
            </a:xfrm>
            <a:prstGeom prst="rect">
              <a:avLst/>
            </a:prstGeom>
            <a:solidFill>
              <a:schemeClr val="bg1"/>
            </a:solidFill>
          </p:spPr>
          <p:txBody>
            <a:bodyPr wrap="none" rtlCol="0">
              <a:spAutoFit/>
            </a:bodyPr>
            <a:lstStyle/>
            <a:p>
              <a:r>
                <a:rPr lang="en-US" dirty="0"/>
                <a:t>Month</a:t>
              </a:r>
            </a:p>
          </p:txBody>
        </p:sp>
      </p:grpSp>
    </p:spTree>
    <p:extLst>
      <p:ext uri="{BB962C8B-B14F-4D97-AF65-F5344CB8AC3E}">
        <p14:creationId xmlns:p14="http://schemas.microsoft.com/office/powerpoint/2010/main" val="1710678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 by year, all</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669760290"/>
              </p:ext>
            </p:extLst>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538188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Chart 12"/>
          <p:cNvGraphicFramePr>
            <a:graphicFrameLocks/>
          </p:cNvGraphicFramePr>
          <p:nvPr>
            <p:extLst>
              <p:ext uri="{D42A27DB-BD31-4B8C-83A1-F6EECF244321}">
                <p14:modId xmlns:p14="http://schemas.microsoft.com/office/powerpoint/2010/main" val="759157790"/>
              </p:ext>
            </p:extLst>
          </p:nvPr>
        </p:nvGraphicFramePr>
        <p:xfrm>
          <a:off x="200311" y="1959662"/>
          <a:ext cx="5864578" cy="230064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Chart 13"/>
          <p:cNvGraphicFramePr>
            <a:graphicFrameLocks/>
          </p:cNvGraphicFramePr>
          <p:nvPr>
            <p:extLst>
              <p:ext uri="{D42A27DB-BD31-4B8C-83A1-F6EECF244321}">
                <p14:modId xmlns:p14="http://schemas.microsoft.com/office/powerpoint/2010/main" val="1041174992"/>
              </p:ext>
            </p:extLst>
          </p:nvPr>
        </p:nvGraphicFramePr>
        <p:xfrm>
          <a:off x="6366933" y="1959662"/>
          <a:ext cx="5240867" cy="230064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hart 15"/>
          <p:cNvGraphicFramePr>
            <a:graphicFrameLocks/>
          </p:cNvGraphicFramePr>
          <p:nvPr>
            <p:extLst>
              <p:ext uri="{D42A27DB-BD31-4B8C-83A1-F6EECF244321}">
                <p14:modId xmlns:p14="http://schemas.microsoft.com/office/powerpoint/2010/main" val="1803240782"/>
              </p:ext>
            </p:extLst>
          </p:nvPr>
        </p:nvGraphicFramePr>
        <p:xfrm>
          <a:off x="200311" y="90840"/>
          <a:ext cx="5864578" cy="208473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7" name="Chart 16"/>
          <p:cNvGraphicFramePr>
            <a:graphicFrameLocks/>
          </p:cNvGraphicFramePr>
          <p:nvPr>
            <p:extLst>
              <p:ext uri="{D42A27DB-BD31-4B8C-83A1-F6EECF244321}">
                <p14:modId xmlns:p14="http://schemas.microsoft.com/office/powerpoint/2010/main" val="1464359492"/>
              </p:ext>
            </p:extLst>
          </p:nvPr>
        </p:nvGraphicFramePr>
        <p:xfrm>
          <a:off x="6366933" y="90840"/>
          <a:ext cx="5240867" cy="2084731"/>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0" name="Chart 9"/>
          <p:cNvGraphicFramePr>
            <a:graphicFrameLocks/>
          </p:cNvGraphicFramePr>
          <p:nvPr>
            <p:extLst>
              <p:ext uri="{D42A27DB-BD31-4B8C-83A1-F6EECF244321}">
                <p14:modId xmlns:p14="http://schemas.microsoft.com/office/powerpoint/2010/main" val="265727243"/>
              </p:ext>
            </p:extLst>
          </p:nvPr>
        </p:nvGraphicFramePr>
        <p:xfrm>
          <a:off x="6366934" y="3962401"/>
          <a:ext cx="5240867" cy="28956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1" name="Chart 10"/>
          <p:cNvGraphicFramePr>
            <a:graphicFrameLocks/>
          </p:cNvGraphicFramePr>
          <p:nvPr>
            <p:extLst>
              <p:ext uri="{D42A27DB-BD31-4B8C-83A1-F6EECF244321}">
                <p14:modId xmlns:p14="http://schemas.microsoft.com/office/powerpoint/2010/main" val="534298624"/>
              </p:ext>
            </p:extLst>
          </p:nvPr>
        </p:nvGraphicFramePr>
        <p:xfrm>
          <a:off x="200311" y="3962400"/>
          <a:ext cx="5864578" cy="28956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722329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Sample Sizes</a:t>
            </a:r>
          </a:p>
        </p:txBody>
      </p:sp>
      <p:sp>
        <p:nvSpPr>
          <p:cNvPr id="3" name="Content Placeholder 2"/>
          <p:cNvSpPr>
            <a:spLocks noGrp="1"/>
          </p:cNvSpPr>
          <p:nvPr>
            <p:ph idx="1"/>
          </p:nvPr>
        </p:nvSpPr>
        <p:spPr/>
        <p:txBody>
          <a:bodyPr>
            <a:normAutofit fontScale="92500"/>
          </a:bodyPr>
          <a:lstStyle/>
          <a:p>
            <a:r>
              <a:rPr lang="en-US" dirty="0"/>
              <a:t>For ER, only included entanglements on 4 HO sites</a:t>
            </a:r>
          </a:p>
          <a:p>
            <a:r>
              <a:rPr lang="en-US" dirty="0"/>
              <a:t>Entanglement Rates: 611 Entanglements</a:t>
            </a:r>
          </a:p>
          <a:p>
            <a:r>
              <a:rPr lang="en-US" dirty="0"/>
              <a:t>ER California: 178</a:t>
            </a:r>
          </a:p>
          <a:p>
            <a:r>
              <a:rPr lang="en-US" dirty="0"/>
              <a:t>ER Steller: 433</a:t>
            </a:r>
          </a:p>
          <a:p>
            <a:endParaRPr lang="en-US" dirty="0"/>
          </a:p>
          <a:p>
            <a:r>
              <a:rPr lang="en-US" dirty="0"/>
              <a:t>For MA, included all entanglements with a photo quality &gt;1, from any HO</a:t>
            </a:r>
          </a:p>
          <a:p>
            <a:r>
              <a:rPr lang="en-US" dirty="0"/>
              <a:t>Material Analysis: 502</a:t>
            </a:r>
          </a:p>
          <a:p>
            <a:r>
              <a:rPr lang="en-US" dirty="0"/>
              <a:t>MA California: 145</a:t>
            </a:r>
          </a:p>
          <a:p>
            <a:r>
              <a:rPr lang="en-US" dirty="0"/>
              <a:t>MA Steller: 357</a:t>
            </a:r>
          </a:p>
        </p:txBody>
      </p:sp>
    </p:spTree>
    <p:extLst>
      <p:ext uri="{BB962C8B-B14F-4D97-AF65-F5344CB8AC3E}">
        <p14:creationId xmlns:p14="http://schemas.microsoft.com/office/powerpoint/2010/main" val="3272522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6495698" y="-33762"/>
            <a:ext cx="3686880" cy="3020801"/>
          </a:xfrm>
          <a:prstGeom prst="rect">
            <a:avLst/>
          </a:prstGeom>
        </p:spPr>
      </p:pic>
      <p:pic>
        <p:nvPicPr>
          <p:cNvPr id="5" name="Picture 4"/>
          <p:cNvPicPr/>
          <p:nvPr/>
        </p:nvPicPr>
        <p:blipFill>
          <a:blip r:embed="rId3"/>
          <a:stretch>
            <a:fillRect/>
          </a:stretch>
        </p:blipFill>
        <p:spPr>
          <a:xfrm>
            <a:off x="6258630" y="2987040"/>
            <a:ext cx="5041548" cy="3650615"/>
          </a:xfrm>
          <a:prstGeom prst="rect">
            <a:avLst/>
          </a:prstGeom>
        </p:spPr>
      </p:pic>
      <p:pic>
        <p:nvPicPr>
          <p:cNvPr id="6" name="Picture 5"/>
          <p:cNvPicPr/>
          <p:nvPr/>
        </p:nvPicPr>
        <p:blipFill>
          <a:blip r:embed="rId4"/>
          <a:stretch>
            <a:fillRect/>
          </a:stretch>
        </p:blipFill>
        <p:spPr>
          <a:xfrm>
            <a:off x="825852" y="2987040"/>
            <a:ext cx="5029200" cy="3650615"/>
          </a:xfrm>
          <a:prstGeom prst="rect">
            <a:avLst/>
          </a:prstGeom>
        </p:spPr>
      </p:pic>
      <p:pic>
        <p:nvPicPr>
          <p:cNvPr id="7" name="Picture 6"/>
          <p:cNvPicPr/>
          <p:nvPr/>
        </p:nvPicPr>
        <p:blipFill>
          <a:blip r:embed="rId5"/>
          <a:stretch>
            <a:fillRect/>
          </a:stretch>
        </p:blipFill>
        <p:spPr>
          <a:xfrm>
            <a:off x="985486" y="320039"/>
            <a:ext cx="3744559" cy="2667000"/>
          </a:xfrm>
          <a:prstGeom prst="rect">
            <a:avLst/>
          </a:prstGeom>
        </p:spPr>
      </p:pic>
    </p:spTree>
    <p:extLst>
      <p:ext uri="{BB962C8B-B14F-4D97-AF65-F5344CB8AC3E}">
        <p14:creationId xmlns:p14="http://schemas.microsoft.com/office/powerpoint/2010/main" val="2815404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A2FEFE7B-48EE-D14F-B108-2F0A01D89ECA}"/>
              </a:ext>
            </a:extLst>
          </p:cNvPr>
          <p:cNvGrpSpPr/>
          <p:nvPr/>
        </p:nvGrpSpPr>
        <p:grpSpPr>
          <a:xfrm>
            <a:off x="-89989" y="-457200"/>
            <a:ext cx="12378545" cy="7443215"/>
            <a:chOff x="-89989" y="-457200"/>
            <a:chExt cx="12378545" cy="7443215"/>
          </a:xfrm>
        </p:grpSpPr>
        <p:grpSp>
          <p:nvGrpSpPr>
            <p:cNvPr id="44" name="Group 43"/>
            <p:cNvGrpSpPr/>
            <p:nvPr/>
          </p:nvGrpSpPr>
          <p:grpSpPr>
            <a:xfrm>
              <a:off x="-89989" y="-457200"/>
              <a:ext cx="12378545" cy="7443215"/>
              <a:chOff x="21978" y="-179670"/>
              <a:chExt cx="12378545" cy="7443215"/>
            </a:xfrm>
          </p:grpSpPr>
          <p:sp>
            <p:nvSpPr>
              <p:cNvPr id="43" name="Rectangle 42"/>
              <p:cNvSpPr/>
              <p:nvPr/>
            </p:nvSpPr>
            <p:spPr>
              <a:xfrm>
                <a:off x="21978" y="-179670"/>
                <a:ext cx="12378544" cy="7443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 = 433</a:t>
                </a:r>
              </a:p>
            </p:txBody>
          </p:sp>
          <p:grpSp>
            <p:nvGrpSpPr>
              <p:cNvPr id="42" name="Group 41"/>
              <p:cNvGrpSpPr/>
              <p:nvPr/>
            </p:nvGrpSpPr>
            <p:grpSpPr>
              <a:xfrm>
                <a:off x="21978" y="277530"/>
                <a:ext cx="12378545" cy="6796621"/>
                <a:chOff x="21978" y="277530"/>
                <a:chExt cx="12378545" cy="6796621"/>
              </a:xfrm>
            </p:grpSpPr>
            <p:pic>
              <p:nvPicPr>
                <p:cNvPr id="38" name="Picture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8827" y="3124857"/>
                  <a:ext cx="6711696" cy="3549184"/>
                </a:xfrm>
                <a:prstGeom prst="rect">
                  <a:avLst/>
                </a:prstGeom>
              </p:spPr>
            </p:pic>
            <p:pic>
              <p:nvPicPr>
                <p:cNvPr id="41" name="Picture 4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7222" y="342441"/>
                  <a:ext cx="5212080" cy="2560320"/>
                </a:xfrm>
                <a:prstGeom prst="rect">
                  <a:avLst/>
                </a:prstGeom>
              </p:spPr>
            </p:pic>
            <p:pic>
              <p:nvPicPr>
                <p:cNvPr id="39" name="Picture 3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721" y="342441"/>
                  <a:ext cx="5214977" cy="2560320"/>
                </a:xfrm>
                <a:prstGeom prst="rect">
                  <a:avLst/>
                </a:prstGeom>
              </p:spPr>
            </p:pic>
            <p:grpSp>
              <p:nvGrpSpPr>
                <p:cNvPr id="35" name="Group 34"/>
                <p:cNvGrpSpPr/>
                <p:nvPr/>
              </p:nvGrpSpPr>
              <p:grpSpPr>
                <a:xfrm>
                  <a:off x="21978" y="277530"/>
                  <a:ext cx="8744433" cy="6796621"/>
                  <a:chOff x="21978" y="277530"/>
                  <a:chExt cx="8744433" cy="6796621"/>
                </a:xfrm>
              </p:grpSpPr>
              <p:grpSp>
                <p:nvGrpSpPr>
                  <p:cNvPr id="32" name="Group 31"/>
                  <p:cNvGrpSpPr/>
                  <p:nvPr/>
                </p:nvGrpSpPr>
                <p:grpSpPr>
                  <a:xfrm>
                    <a:off x="21978" y="277530"/>
                    <a:ext cx="7152469" cy="6117350"/>
                    <a:chOff x="21978" y="277530"/>
                    <a:chExt cx="7152469" cy="6117350"/>
                  </a:xfrm>
                </p:grpSpPr>
                <p:sp>
                  <p:nvSpPr>
                    <p:cNvPr id="16" name="TextBox 15"/>
                    <p:cNvSpPr txBox="1"/>
                    <p:nvPr/>
                  </p:nvSpPr>
                  <p:spPr>
                    <a:xfrm>
                      <a:off x="6322482" y="525188"/>
                      <a:ext cx="851965" cy="400110"/>
                    </a:xfrm>
                    <a:prstGeom prst="rect">
                      <a:avLst/>
                    </a:prstGeom>
                    <a:noFill/>
                  </p:spPr>
                  <p:txBody>
                    <a:bodyPr wrap="none" rtlCol="0">
                      <a:spAutoFit/>
                    </a:bodyPr>
                    <a:lstStyle/>
                    <a:p>
                      <a:r>
                        <a:rPr lang="en-US" sz="2000" dirty="0"/>
                        <a:t>Steller</a:t>
                      </a:r>
                    </a:p>
                  </p:txBody>
                </p:sp>
                <p:grpSp>
                  <p:nvGrpSpPr>
                    <p:cNvPr id="2" name="Group 1"/>
                    <p:cNvGrpSpPr/>
                    <p:nvPr/>
                  </p:nvGrpSpPr>
                  <p:grpSpPr>
                    <a:xfrm>
                      <a:off x="21978" y="277530"/>
                      <a:ext cx="2169083" cy="6117350"/>
                      <a:chOff x="21114" y="389374"/>
                      <a:chExt cx="2108292" cy="5991871"/>
                    </a:xfrm>
                  </p:grpSpPr>
                  <p:sp>
                    <p:nvSpPr>
                      <p:cNvPr id="15" name="TextBox 14"/>
                      <p:cNvSpPr txBox="1"/>
                      <p:nvPr/>
                    </p:nvSpPr>
                    <p:spPr>
                      <a:xfrm>
                        <a:off x="984468" y="631952"/>
                        <a:ext cx="1144938" cy="391903"/>
                      </a:xfrm>
                      <a:prstGeom prst="rect">
                        <a:avLst/>
                      </a:prstGeom>
                      <a:noFill/>
                    </p:spPr>
                    <p:txBody>
                      <a:bodyPr wrap="none" rtlCol="0">
                        <a:spAutoFit/>
                      </a:bodyPr>
                      <a:lstStyle/>
                      <a:p>
                        <a:r>
                          <a:rPr lang="en-US" sz="2000" dirty="0"/>
                          <a:t>California</a:t>
                        </a:r>
                      </a:p>
                    </p:txBody>
                  </p:sp>
                  <p:sp>
                    <p:nvSpPr>
                      <p:cNvPr id="17" name="TextBox 16"/>
                      <p:cNvSpPr txBox="1"/>
                      <p:nvPr/>
                    </p:nvSpPr>
                    <p:spPr>
                      <a:xfrm rot="16200000">
                        <a:off x="-1156058" y="1571713"/>
                        <a:ext cx="2723659" cy="358981"/>
                      </a:xfrm>
                      <a:prstGeom prst="rect">
                        <a:avLst/>
                      </a:prstGeom>
                      <a:noFill/>
                    </p:spPr>
                    <p:txBody>
                      <a:bodyPr wrap="none" rtlCol="0">
                        <a:spAutoFit/>
                      </a:bodyPr>
                      <a:lstStyle/>
                      <a:p>
                        <a:r>
                          <a:rPr lang="en-US" dirty="0"/>
                          <a:t>Average Entanglement Rate</a:t>
                        </a:r>
                      </a:p>
                    </p:txBody>
                  </p:sp>
                  <p:sp>
                    <p:nvSpPr>
                      <p:cNvPr id="21" name="TextBox 20"/>
                      <p:cNvSpPr txBox="1"/>
                      <p:nvPr/>
                    </p:nvSpPr>
                    <p:spPr>
                      <a:xfrm rot="16200000">
                        <a:off x="-1219162" y="4781987"/>
                        <a:ext cx="2839534" cy="358981"/>
                      </a:xfrm>
                      <a:prstGeom prst="rect">
                        <a:avLst/>
                      </a:prstGeom>
                      <a:noFill/>
                    </p:spPr>
                    <p:txBody>
                      <a:bodyPr wrap="none" rtlCol="0">
                        <a:spAutoFit/>
                      </a:bodyPr>
                      <a:lstStyle/>
                      <a:p>
                        <a:r>
                          <a:rPr lang="en-US" dirty="0"/>
                          <a:t>Proportion of Entanglements</a:t>
                        </a:r>
                      </a:p>
                    </p:txBody>
                  </p:sp>
                </p:grpSp>
              </p:grpSp>
              <p:sp>
                <p:nvSpPr>
                  <p:cNvPr id="33" name="TextBox 32"/>
                  <p:cNvSpPr txBox="1"/>
                  <p:nvPr/>
                </p:nvSpPr>
                <p:spPr>
                  <a:xfrm>
                    <a:off x="2869466" y="6674041"/>
                    <a:ext cx="632737" cy="400110"/>
                  </a:xfrm>
                  <a:prstGeom prst="rect">
                    <a:avLst/>
                  </a:prstGeom>
                  <a:noFill/>
                </p:spPr>
                <p:txBody>
                  <a:bodyPr wrap="none" rtlCol="0">
                    <a:spAutoFit/>
                  </a:bodyPr>
                  <a:lstStyle/>
                  <a:p>
                    <a:r>
                      <a:rPr lang="en-US" sz="2000" dirty="0"/>
                      <a:t>Year</a:t>
                    </a:r>
                  </a:p>
                </p:txBody>
              </p:sp>
              <p:sp>
                <p:nvSpPr>
                  <p:cNvPr id="34" name="TextBox 33"/>
                  <p:cNvSpPr txBox="1"/>
                  <p:nvPr/>
                </p:nvSpPr>
                <p:spPr>
                  <a:xfrm>
                    <a:off x="8133674" y="6674041"/>
                    <a:ext cx="632737" cy="400110"/>
                  </a:xfrm>
                  <a:prstGeom prst="rect">
                    <a:avLst/>
                  </a:prstGeom>
                  <a:noFill/>
                </p:spPr>
                <p:txBody>
                  <a:bodyPr wrap="none" rtlCol="0">
                    <a:spAutoFit/>
                  </a:bodyPr>
                  <a:lstStyle/>
                  <a:p>
                    <a:r>
                      <a:rPr lang="en-US" sz="2000" dirty="0"/>
                      <a:t>Year</a:t>
                    </a:r>
                  </a:p>
                </p:txBody>
              </p:sp>
            </p:grpSp>
            <p:pic>
              <p:nvPicPr>
                <p:cNvPr id="37" name="Picture 3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425" y="3126169"/>
                  <a:ext cx="5209797" cy="3547872"/>
                </a:xfrm>
                <a:prstGeom prst="rect">
                  <a:avLst/>
                </a:prstGeom>
              </p:spPr>
            </p:pic>
          </p:grpSp>
        </p:grpSp>
        <p:sp>
          <p:nvSpPr>
            <p:cNvPr id="19" name="TextBox 18">
              <a:extLst>
                <a:ext uri="{FF2B5EF4-FFF2-40B4-BE49-F238E27FC236}">
                  <a16:creationId xmlns:a16="http://schemas.microsoft.com/office/drawing/2014/main" id="{8C323A8B-4BE0-BC4C-84A8-6EDA52F867FA}"/>
                </a:ext>
              </a:extLst>
            </p:cNvPr>
            <p:cNvSpPr txBox="1"/>
            <p:nvPr/>
          </p:nvSpPr>
          <p:spPr>
            <a:xfrm>
              <a:off x="9983050" y="2603487"/>
              <a:ext cx="723275" cy="307777"/>
            </a:xfrm>
            <a:prstGeom prst="rect">
              <a:avLst/>
            </a:prstGeom>
            <a:noFill/>
          </p:spPr>
          <p:txBody>
            <a:bodyPr wrap="none" rtlCol="0">
              <a:spAutoFit/>
            </a:bodyPr>
            <a:lstStyle/>
            <a:p>
              <a:r>
                <a:rPr lang="en-US" sz="1400" dirty="0"/>
                <a:t>n = 357</a:t>
              </a:r>
            </a:p>
          </p:txBody>
        </p:sp>
        <p:sp>
          <p:nvSpPr>
            <p:cNvPr id="20" name="TextBox 19">
              <a:extLst>
                <a:ext uri="{FF2B5EF4-FFF2-40B4-BE49-F238E27FC236}">
                  <a16:creationId xmlns:a16="http://schemas.microsoft.com/office/drawing/2014/main" id="{87811619-CDA1-034A-850A-7FBB75327ACD}"/>
                </a:ext>
              </a:extLst>
            </p:cNvPr>
            <p:cNvSpPr txBox="1"/>
            <p:nvPr/>
          </p:nvSpPr>
          <p:spPr>
            <a:xfrm>
              <a:off x="4776226" y="2604798"/>
              <a:ext cx="723275" cy="307777"/>
            </a:xfrm>
            <a:prstGeom prst="rect">
              <a:avLst/>
            </a:prstGeom>
            <a:noFill/>
          </p:spPr>
          <p:txBody>
            <a:bodyPr wrap="none" rtlCol="0">
              <a:spAutoFit/>
            </a:bodyPr>
            <a:lstStyle/>
            <a:p>
              <a:r>
                <a:rPr lang="en-US" sz="1400" dirty="0"/>
                <a:t>n = 145</a:t>
              </a:r>
            </a:p>
          </p:txBody>
        </p:sp>
      </p:grpSp>
    </p:spTree>
    <p:extLst>
      <p:ext uri="{BB962C8B-B14F-4D97-AF65-F5344CB8AC3E}">
        <p14:creationId xmlns:p14="http://schemas.microsoft.com/office/powerpoint/2010/main" val="1920755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2095797" y="529339"/>
            <a:ext cx="6483753" cy="6328661"/>
            <a:chOff x="2095797" y="529339"/>
            <a:chExt cx="6483753" cy="6328661"/>
          </a:xfrm>
        </p:grpSpPr>
        <p:sp>
          <p:nvSpPr>
            <p:cNvPr id="10" name="Rectangle 9"/>
            <p:cNvSpPr/>
            <p:nvPr/>
          </p:nvSpPr>
          <p:spPr>
            <a:xfrm>
              <a:off x="2095797" y="529339"/>
              <a:ext cx="6483753" cy="6328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2095798" y="529339"/>
              <a:ext cx="6483752" cy="6328661"/>
              <a:chOff x="2095798" y="529339"/>
              <a:chExt cx="6483752" cy="6328661"/>
            </a:xfrm>
          </p:grpSpPr>
          <p:grpSp>
            <p:nvGrpSpPr>
              <p:cNvPr id="7" name="Group 6"/>
              <p:cNvGrpSpPr/>
              <p:nvPr/>
            </p:nvGrpSpPr>
            <p:grpSpPr>
              <a:xfrm>
                <a:off x="2095798" y="1643111"/>
                <a:ext cx="6483752" cy="5214889"/>
                <a:chOff x="1795761" y="133101"/>
                <a:chExt cx="6483752" cy="5214889"/>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017" y="1990427"/>
                  <a:ext cx="5898496" cy="2895897"/>
                </a:xfrm>
                <a:prstGeom prst="rect">
                  <a:avLst/>
                </a:prstGeom>
              </p:spPr>
            </p:pic>
            <p:sp>
              <p:nvSpPr>
                <p:cNvPr id="5" name="TextBox 4"/>
                <p:cNvSpPr txBox="1"/>
                <p:nvPr/>
              </p:nvSpPr>
              <p:spPr>
                <a:xfrm>
                  <a:off x="5431535" y="4886325"/>
                  <a:ext cx="721993" cy="461665"/>
                </a:xfrm>
                <a:prstGeom prst="rect">
                  <a:avLst/>
                </a:prstGeom>
                <a:noFill/>
              </p:spPr>
              <p:txBody>
                <a:bodyPr wrap="none" rtlCol="0">
                  <a:spAutoFit/>
                </a:bodyPr>
                <a:lstStyle/>
                <a:p>
                  <a:r>
                    <a:rPr lang="en-US" sz="2400" dirty="0"/>
                    <a:t>Year</a:t>
                  </a:r>
                  <a:endParaRPr lang="en-US" sz="2000" dirty="0"/>
                </a:p>
              </p:txBody>
            </p:sp>
            <p:sp>
              <p:nvSpPr>
                <p:cNvPr id="6" name="TextBox 5"/>
                <p:cNvSpPr txBox="1"/>
                <p:nvPr/>
              </p:nvSpPr>
              <p:spPr>
                <a:xfrm rot="16200000">
                  <a:off x="206063" y="1722799"/>
                  <a:ext cx="3641061" cy="461665"/>
                </a:xfrm>
                <a:prstGeom prst="rect">
                  <a:avLst/>
                </a:prstGeom>
                <a:noFill/>
              </p:spPr>
              <p:txBody>
                <a:bodyPr wrap="none" rtlCol="0">
                  <a:spAutoFit/>
                </a:bodyPr>
                <a:lstStyle/>
                <a:p>
                  <a:r>
                    <a:rPr lang="en-US" sz="2400" dirty="0"/>
                    <a:t>Average Entanglement Rate</a:t>
                  </a:r>
                </a:p>
              </p:txBody>
            </p:sp>
          </p:gr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463" y="529339"/>
                <a:ext cx="6022087" cy="2897507"/>
              </a:xfrm>
              <a:prstGeom prst="rect">
                <a:avLst/>
              </a:prstGeom>
            </p:spPr>
          </p:pic>
        </p:grpSp>
      </p:grpSp>
    </p:spTree>
    <p:extLst>
      <p:ext uri="{BB962C8B-B14F-4D97-AF65-F5344CB8AC3E}">
        <p14:creationId xmlns:p14="http://schemas.microsoft.com/office/powerpoint/2010/main" val="4175233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6A72B59F-2459-2547-AA59-964880730FD1}"/>
              </a:ext>
            </a:extLst>
          </p:cNvPr>
          <p:cNvGrpSpPr/>
          <p:nvPr/>
        </p:nvGrpSpPr>
        <p:grpSpPr>
          <a:xfrm>
            <a:off x="2133599" y="276045"/>
            <a:ext cx="7356647" cy="6314456"/>
            <a:chOff x="2133599" y="276045"/>
            <a:chExt cx="7356647" cy="6314456"/>
          </a:xfrm>
        </p:grpSpPr>
        <p:pic>
          <p:nvPicPr>
            <p:cNvPr id="3" name="Picture 2" descr="A screenshot of a cell phone&#10;&#10;Description automatically generated">
              <a:extLst>
                <a:ext uri="{FF2B5EF4-FFF2-40B4-BE49-F238E27FC236}">
                  <a16:creationId xmlns:a16="http://schemas.microsoft.com/office/drawing/2014/main" id="{39A0E01F-6593-7248-AD78-3BC5AEA5AFD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3599" y="276045"/>
              <a:ext cx="7356647" cy="6314456"/>
            </a:xfrm>
            <a:prstGeom prst="rect">
              <a:avLst/>
            </a:prstGeom>
          </p:spPr>
        </p:pic>
        <p:sp>
          <p:nvSpPr>
            <p:cNvPr id="4" name="TextBox 3">
              <a:extLst>
                <a:ext uri="{FF2B5EF4-FFF2-40B4-BE49-F238E27FC236}">
                  <a16:creationId xmlns:a16="http://schemas.microsoft.com/office/drawing/2014/main" id="{62D9B656-848B-4E46-B297-07F572920C56}"/>
                </a:ext>
              </a:extLst>
            </p:cNvPr>
            <p:cNvSpPr txBox="1"/>
            <p:nvPr/>
          </p:nvSpPr>
          <p:spPr>
            <a:xfrm>
              <a:off x="7888224" y="5474208"/>
              <a:ext cx="700833" cy="276999"/>
            </a:xfrm>
            <a:prstGeom prst="rect">
              <a:avLst/>
            </a:prstGeom>
            <a:noFill/>
          </p:spPr>
          <p:txBody>
            <a:bodyPr wrap="none" rtlCol="0">
              <a:spAutoFit/>
            </a:bodyPr>
            <a:lstStyle/>
            <a:p>
              <a:r>
                <a:rPr lang="en-US" sz="1200" dirty="0">
                  <a:latin typeface="Arial" panose="020B0604020202020204" pitchFamily="34" charset="0"/>
                  <a:cs typeface="Arial" panose="020B0604020202020204" pitchFamily="34" charset="0"/>
                </a:rPr>
                <a:t>n = 324</a:t>
              </a:r>
            </a:p>
          </p:txBody>
        </p:sp>
      </p:grpSp>
    </p:spTree>
    <p:extLst>
      <p:ext uri="{BB962C8B-B14F-4D97-AF65-F5344CB8AC3E}">
        <p14:creationId xmlns:p14="http://schemas.microsoft.com/office/powerpoint/2010/main" val="1363560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02DC9E96-7857-524A-A063-0D93D5750C32}"/>
              </a:ext>
            </a:extLst>
          </p:cNvPr>
          <p:cNvGrpSpPr/>
          <p:nvPr/>
        </p:nvGrpSpPr>
        <p:grpSpPr>
          <a:xfrm>
            <a:off x="2344359" y="0"/>
            <a:ext cx="7503282" cy="6858000"/>
            <a:chOff x="2344359" y="0"/>
            <a:chExt cx="7503282" cy="6858000"/>
          </a:xfrm>
        </p:grpSpPr>
        <p:pic>
          <p:nvPicPr>
            <p:cNvPr id="7" name="Picture 6" descr="A screenshot of a cell phone&#10;&#10;Description automatically generated">
              <a:extLst>
                <a:ext uri="{FF2B5EF4-FFF2-40B4-BE49-F238E27FC236}">
                  <a16:creationId xmlns:a16="http://schemas.microsoft.com/office/drawing/2014/main" id="{582854A9-C126-E544-B2F8-F0516872F7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44359" y="0"/>
              <a:ext cx="7503282" cy="6858000"/>
            </a:xfrm>
            <a:prstGeom prst="rect">
              <a:avLst/>
            </a:prstGeom>
          </p:spPr>
        </p:pic>
        <p:sp>
          <p:nvSpPr>
            <p:cNvPr id="3" name="TextBox 2">
              <a:extLst>
                <a:ext uri="{FF2B5EF4-FFF2-40B4-BE49-F238E27FC236}">
                  <a16:creationId xmlns:a16="http://schemas.microsoft.com/office/drawing/2014/main" id="{01245605-6C8E-A24B-8341-ECCA78618C5B}"/>
                </a:ext>
              </a:extLst>
            </p:cNvPr>
            <p:cNvSpPr txBox="1"/>
            <p:nvPr/>
          </p:nvSpPr>
          <p:spPr>
            <a:xfrm>
              <a:off x="8205216" y="5449824"/>
              <a:ext cx="657552" cy="261610"/>
            </a:xfrm>
            <a:prstGeom prst="rect">
              <a:avLst/>
            </a:prstGeom>
            <a:noFill/>
          </p:spPr>
          <p:txBody>
            <a:bodyPr wrap="none" rtlCol="0">
              <a:spAutoFit/>
            </a:bodyPr>
            <a:lstStyle/>
            <a:p>
              <a:r>
                <a:rPr lang="en-US" sz="1100" dirty="0">
                  <a:latin typeface="Arial" panose="020B0604020202020204" pitchFamily="34" charset="0"/>
                  <a:cs typeface="Arial" panose="020B0604020202020204" pitchFamily="34" charset="0"/>
                </a:rPr>
                <a:t>n = 324</a:t>
              </a:r>
            </a:p>
          </p:txBody>
        </p:sp>
      </p:grpSp>
    </p:spTree>
    <p:extLst>
      <p:ext uri="{BB962C8B-B14F-4D97-AF65-F5344CB8AC3E}">
        <p14:creationId xmlns:p14="http://schemas.microsoft.com/office/powerpoint/2010/main" val="26982010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Ej</a:t>
            </a:r>
            <a:r>
              <a:rPr lang="en-US" dirty="0"/>
              <a:t> Counts trend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35004798"/>
              </p:ext>
            </p:extLst>
          </p:nvPr>
        </p:nvGraphicFramePr>
        <p:xfrm>
          <a:off x="4884279" y="2642410"/>
          <a:ext cx="7097490" cy="3920490"/>
        </p:xfrm>
        <a:graphic>
          <a:graphicData uri="http://schemas.openxmlformats.org/drawingml/2006/table">
            <a:tbl>
              <a:tblPr/>
              <a:tblGrid>
                <a:gridCol w="788610">
                  <a:extLst>
                    <a:ext uri="{9D8B030D-6E8A-4147-A177-3AD203B41FA5}">
                      <a16:colId xmlns:a16="http://schemas.microsoft.com/office/drawing/2014/main" val="3614639772"/>
                    </a:ext>
                  </a:extLst>
                </a:gridCol>
                <a:gridCol w="788610">
                  <a:extLst>
                    <a:ext uri="{9D8B030D-6E8A-4147-A177-3AD203B41FA5}">
                      <a16:colId xmlns:a16="http://schemas.microsoft.com/office/drawing/2014/main" val="291007623"/>
                    </a:ext>
                  </a:extLst>
                </a:gridCol>
                <a:gridCol w="788610">
                  <a:extLst>
                    <a:ext uri="{9D8B030D-6E8A-4147-A177-3AD203B41FA5}">
                      <a16:colId xmlns:a16="http://schemas.microsoft.com/office/drawing/2014/main" val="1690808719"/>
                    </a:ext>
                  </a:extLst>
                </a:gridCol>
                <a:gridCol w="788610">
                  <a:extLst>
                    <a:ext uri="{9D8B030D-6E8A-4147-A177-3AD203B41FA5}">
                      <a16:colId xmlns:a16="http://schemas.microsoft.com/office/drawing/2014/main" val="3679586002"/>
                    </a:ext>
                  </a:extLst>
                </a:gridCol>
                <a:gridCol w="788610">
                  <a:extLst>
                    <a:ext uri="{9D8B030D-6E8A-4147-A177-3AD203B41FA5}">
                      <a16:colId xmlns:a16="http://schemas.microsoft.com/office/drawing/2014/main" val="2909910545"/>
                    </a:ext>
                  </a:extLst>
                </a:gridCol>
                <a:gridCol w="788610">
                  <a:extLst>
                    <a:ext uri="{9D8B030D-6E8A-4147-A177-3AD203B41FA5}">
                      <a16:colId xmlns:a16="http://schemas.microsoft.com/office/drawing/2014/main" val="3224447694"/>
                    </a:ext>
                  </a:extLst>
                </a:gridCol>
                <a:gridCol w="788610">
                  <a:extLst>
                    <a:ext uri="{9D8B030D-6E8A-4147-A177-3AD203B41FA5}">
                      <a16:colId xmlns:a16="http://schemas.microsoft.com/office/drawing/2014/main" val="1862556394"/>
                    </a:ext>
                  </a:extLst>
                </a:gridCol>
                <a:gridCol w="788610">
                  <a:extLst>
                    <a:ext uri="{9D8B030D-6E8A-4147-A177-3AD203B41FA5}">
                      <a16:colId xmlns:a16="http://schemas.microsoft.com/office/drawing/2014/main" val="2657923007"/>
                    </a:ext>
                  </a:extLst>
                </a:gridCol>
                <a:gridCol w="788610">
                  <a:extLst>
                    <a:ext uri="{9D8B030D-6E8A-4147-A177-3AD203B41FA5}">
                      <a16:colId xmlns:a16="http://schemas.microsoft.com/office/drawing/2014/main" val="1823890282"/>
                    </a:ext>
                  </a:extLst>
                </a:gridCol>
              </a:tblGrid>
              <a:tr h="190500">
                <a:tc gridSpan="2">
                  <a:txBody>
                    <a:bodyPr/>
                    <a:lstStyle/>
                    <a:p>
                      <a:pPr algn="l" fontAlgn="b"/>
                      <a:r>
                        <a:rPr lang="en-US" sz="1100" b="0" i="0" u="none" strike="noStrike">
                          <a:solidFill>
                            <a:srgbClr val="000000"/>
                          </a:solidFill>
                          <a:effectLst/>
                          <a:latin typeface="Calibri" panose="020F0502020204030204" pitchFamily="34" charset="0"/>
                        </a:rPr>
                        <a:t>SUMMARY OUTPUT</a:t>
                      </a:r>
                    </a:p>
                  </a:txBody>
                  <a:tcPr marL="0" marR="0" marT="0" marB="0" anchor="b">
                    <a:lnL>
                      <a:noFill/>
                    </a:lnL>
                    <a:lnR>
                      <a:noFill/>
                    </a:lnR>
                    <a:lnT>
                      <a:noFill/>
                    </a:lnT>
                    <a:lnB>
                      <a:noFill/>
                    </a:lnB>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267636672"/>
                  </a:ext>
                </a:extLst>
              </a:tr>
              <a:tr h="200025">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654708018"/>
                  </a:ext>
                </a:extLst>
              </a:tr>
              <a:tr h="190500">
                <a:tc gridSpan="2">
                  <a:txBody>
                    <a:bodyPr/>
                    <a:lstStyle/>
                    <a:p>
                      <a:pPr algn="ctr" fontAlgn="b"/>
                      <a:r>
                        <a:rPr lang="en-US" sz="1100" b="0" i="1" u="none" strike="noStrike">
                          <a:solidFill>
                            <a:srgbClr val="000000"/>
                          </a:solidFill>
                          <a:effectLst/>
                          <a:latin typeface="Calibri" panose="020F0502020204030204" pitchFamily="34" charset="0"/>
                        </a:rPr>
                        <a:t>Regression Statistics</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449132035"/>
                  </a:ext>
                </a:extLst>
              </a:tr>
              <a:tr h="190500">
                <a:tc>
                  <a:txBody>
                    <a:bodyPr/>
                    <a:lstStyle/>
                    <a:p>
                      <a:pPr algn="l" fontAlgn="b"/>
                      <a:r>
                        <a:rPr lang="en-US" sz="1100" b="0" i="0" u="none" strike="noStrike">
                          <a:solidFill>
                            <a:srgbClr val="000000"/>
                          </a:solidFill>
                          <a:effectLst/>
                          <a:latin typeface="Calibri" panose="020F0502020204030204" pitchFamily="34" charset="0"/>
                        </a:rPr>
                        <a:t>Multiple R</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0.915078</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419913303"/>
                  </a:ext>
                </a:extLst>
              </a:tr>
              <a:tr h="190500">
                <a:tc>
                  <a:txBody>
                    <a:bodyPr/>
                    <a:lstStyle/>
                    <a:p>
                      <a:pPr algn="l" fontAlgn="b"/>
                      <a:r>
                        <a:rPr lang="en-US" sz="1100" b="0" i="0" u="none" strike="noStrike">
                          <a:solidFill>
                            <a:srgbClr val="000000"/>
                          </a:solidFill>
                          <a:effectLst/>
                          <a:latin typeface="Calibri" panose="020F0502020204030204" pitchFamily="34" charset="0"/>
                        </a:rPr>
                        <a:t>R Square</a:t>
                      </a:r>
                    </a:p>
                  </a:txBody>
                  <a:tcPr marL="0" marR="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0.837367</a:t>
                      </a: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250720555"/>
                  </a:ext>
                </a:extLst>
              </a:tr>
              <a:tr h="347186">
                <a:tc>
                  <a:txBody>
                    <a:bodyPr/>
                    <a:lstStyle/>
                    <a:p>
                      <a:pPr algn="l" fontAlgn="b"/>
                      <a:r>
                        <a:rPr lang="en-US" sz="1100" b="0" i="0" u="none" strike="noStrike">
                          <a:solidFill>
                            <a:srgbClr val="000000"/>
                          </a:solidFill>
                          <a:effectLst/>
                          <a:latin typeface="Calibri" panose="020F0502020204030204" pitchFamily="34" charset="0"/>
                        </a:rPr>
                        <a:t>Adjusted R Square</a:t>
                      </a:r>
                    </a:p>
                  </a:txBody>
                  <a:tcPr marL="0" marR="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0.814134</a:t>
                      </a: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073917186"/>
                  </a:ext>
                </a:extLst>
              </a:tr>
              <a:tr h="347186">
                <a:tc>
                  <a:txBody>
                    <a:bodyPr/>
                    <a:lstStyle/>
                    <a:p>
                      <a:pPr algn="l" fontAlgn="b"/>
                      <a:r>
                        <a:rPr lang="en-US" sz="1100" b="0" i="0" u="none" strike="noStrike">
                          <a:solidFill>
                            <a:srgbClr val="000000"/>
                          </a:solidFill>
                          <a:effectLst/>
                          <a:latin typeface="Calibri" panose="020F0502020204030204" pitchFamily="34" charset="0"/>
                        </a:rPr>
                        <a:t>Standard Error</a:t>
                      </a:r>
                    </a:p>
                  </a:txBody>
                  <a:tcPr marL="0" marR="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13.70499</a:t>
                      </a: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837386974"/>
                  </a:ext>
                </a:extLst>
              </a:tr>
              <a:tr h="200025">
                <a:tc>
                  <a:txBody>
                    <a:bodyPr/>
                    <a:lstStyle/>
                    <a:p>
                      <a:pPr algn="l" fontAlgn="b"/>
                      <a:r>
                        <a:rPr lang="en-US" sz="1100" b="0" i="0" u="none" strike="noStrike">
                          <a:solidFill>
                            <a:srgbClr val="000000"/>
                          </a:solidFill>
                          <a:effectLst/>
                          <a:latin typeface="Calibri" panose="020F0502020204030204" pitchFamily="34" charset="0"/>
                        </a:rPr>
                        <a:t>Observations</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9</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680126636"/>
                  </a:ext>
                </a:extLst>
              </a:tr>
              <a:tr h="190500">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781498113"/>
                  </a:ext>
                </a:extLst>
              </a:tr>
              <a:tr h="200025">
                <a:tc>
                  <a:txBody>
                    <a:bodyPr/>
                    <a:lstStyle/>
                    <a:p>
                      <a:pPr algn="l" fontAlgn="b"/>
                      <a:r>
                        <a:rPr lang="en-US" sz="1100" b="0" i="0" u="none" strike="noStrike">
                          <a:solidFill>
                            <a:srgbClr val="000000"/>
                          </a:solidFill>
                          <a:effectLst/>
                          <a:latin typeface="Calibri" panose="020F0502020204030204" pitchFamily="34" charset="0"/>
                        </a:rPr>
                        <a:t>ANOVA</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4782781"/>
                  </a:ext>
                </a:extLst>
              </a:tr>
              <a:tr h="347186">
                <a:tc>
                  <a:txBody>
                    <a:bodyPr/>
                    <a:lstStyle/>
                    <a:p>
                      <a:pPr algn="ctr" fontAlgn="b"/>
                      <a:r>
                        <a:rPr lang="en-US" sz="1100" b="0" i="1" u="none" strike="noStrike">
                          <a:solidFill>
                            <a:srgbClr val="000000"/>
                          </a:solidFill>
                          <a:effectLst/>
                          <a:latin typeface="Calibri" panose="020F0502020204030204" pitchFamily="34" charset="0"/>
                        </a:rPr>
                        <a:t> </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1" u="none" strike="noStrike">
                          <a:solidFill>
                            <a:srgbClr val="000000"/>
                          </a:solidFill>
                          <a:effectLst/>
                          <a:latin typeface="Calibri" panose="020F0502020204030204" pitchFamily="34" charset="0"/>
                        </a:rPr>
                        <a:t>df</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1" u="none" strike="noStrike">
                          <a:solidFill>
                            <a:srgbClr val="000000"/>
                          </a:solidFill>
                          <a:effectLst/>
                          <a:latin typeface="Calibri" panose="020F0502020204030204" pitchFamily="34" charset="0"/>
                        </a:rPr>
                        <a:t>SS</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1" u="none" strike="noStrike">
                          <a:solidFill>
                            <a:srgbClr val="000000"/>
                          </a:solidFill>
                          <a:effectLst/>
                          <a:latin typeface="Calibri" panose="020F0502020204030204" pitchFamily="34" charset="0"/>
                        </a:rPr>
                        <a:t>MS</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1" u="none" strike="noStrike">
                          <a:solidFill>
                            <a:srgbClr val="000000"/>
                          </a:solidFill>
                          <a:effectLst/>
                          <a:latin typeface="Calibri" panose="020F0502020204030204" pitchFamily="34" charset="0"/>
                        </a:rPr>
                        <a:t>F</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1" u="none" strike="noStrike">
                          <a:solidFill>
                            <a:srgbClr val="000000"/>
                          </a:solidFill>
                          <a:effectLst/>
                          <a:latin typeface="Calibri" panose="020F0502020204030204" pitchFamily="34" charset="0"/>
                        </a:rPr>
                        <a:t>Significance F</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3287645539"/>
                  </a:ext>
                </a:extLst>
              </a:tr>
              <a:tr h="190500">
                <a:tc>
                  <a:txBody>
                    <a:bodyPr/>
                    <a:lstStyle/>
                    <a:p>
                      <a:pPr algn="l" fontAlgn="b"/>
                      <a:r>
                        <a:rPr lang="en-US" sz="1100" b="0" i="0" u="none" strike="noStrike">
                          <a:solidFill>
                            <a:srgbClr val="000000"/>
                          </a:solidFill>
                          <a:effectLst/>
                          <a:latin typeface="Calibri" panose="020F0502020204030204" pitchFamily="34" charset="0"/>
                        </a:rPr>
                        <a:t>Regression</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6769.601</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6769.601</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36.04174</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0.00054</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1570785723"/>
                  </a:ext>
                </a:extLst>
              </a:tr>
              <a:tr h="190500">
                <a:tc>
                  <a:txBody>
                    <a:bodyPr/>
                    <a:lstStyle/>
                    <a:p>
                      <a:pPr algn="l" fontAlgn="b"/>
                      <a:r>
                        <a:rPr lang="en-US" sz="1100" b="0" i="0" u="none" strike="noStrike">
                          <a:solidFill>
                            <a:srgbClr val="000000"/>
                          </a:solidFill>
                          <a:effectLst/>
                          <a:latin typeface="Calibri" panose="020F0502020204030204" pitchFamily="34" charset="0"/>
                        </a:rPr>
                        <a:t>Residual</a:t>
                      </a:r>
                    </a:p>
                  </a:txBody>
                  <a:tcPr marL="0" marR="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7</a:t>
                      </a:r>
                    </a:p>
                  </a:txBody>
                  <a:tcPr marL="0" marR="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1314.787</a:t>
                      </a:r>
                    </a:p>
                  </a:txBody>
                  <a:tcPr marL="0" marR="0" marT="0"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187.8267</a:t>
                      </a: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dirty="0">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404299918"/>
                  </a:ext>
                </a:extLst>
              </a:tr>
              <a:tr h="200025">
                <a:tc>
                  <a:txBody>
                    <a:bodyPr/>
                    <a:lstStyle/>
                    <a:p>
                      <a:pPr algn="l" fontAlgn="b"/>
                      <a:r>
                        <a:rPr lang="en-US" sz="1100" b="0" i="0" u="none" strike="noStrike">
                          <a:solidFill>
                            <a:srgbClr val="000000"/>
                          </a:solidFill>
                          <a:effectLst/>
                          <a:latin typeface="Calibri" panose="020F0502020204030204" pitchFamily="34" charset="0"/>
                        </a:rPr>
                        <a:t>Total</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8</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8084.388</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100" b="0" i="0" u="none" strike="noStrike">
                          <a:solidFill>
                            <a:srgbClr val="000000"/>
                          </a:solidFill>
                          <a:effectLst/>
                          <a:latin typeface="Calibri" panose="020F0502020204030204" pitchFamily="34" charset="0"/>
                        </a:rPr>
                        <a:t> </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a:noFill/>
                    </a:lnB>
                  </a:tcPr>
                </a:tc>
                <a:extLst>
                  <a:ext uri="{0D108BD9-81ED-4DB2-BD59-A6C34878D82A}">
                    <a16:rowId xmlns:a16="http://schemas.microsoft.com/office/drawing/2014/main" val="2294727435"/>
                  </a:ext>
                </a:extLst>
              </a:tr>
              <a:tr h="200025">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1898068"/>
                  </a:ext>
                </a:extLst>
              </a:tr>
              <a:tr h="347186">
                <a:tc>
                  <a:txBody>
                    <a:bodyPr/>
                    <a:lstStyle/>
                    <a:p>
                      <a:pPr algn="ctr" fontAlgn="b"/>
                      <a:r>
                        <a:rPr lang="en-US" sz="1100" b="0" i="1" u="none" strike="noStrike">
                          <a:solidFill>
                            <a:srgbClr val="000000"/>
                          </a:solidFill>
                          <a:effectLst/>
                          <a:latin typeface="Calibri" panose="020F0502020204030204" pitchFamily="34" charset="0"/>
                        </a:rPr>
                        <a:t> </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1" u="none" strike="noStrike">
                          <a:solidFill>
                            <a:srgbClr val="000000"/>
                          </a:solidFill>
                          <a:effectLst/>
                          <a:latin typeface="Calibri" panose="020F0502020204030204" pitchFamily="34" charset="0"/>
                        </a:rPr>
                        <a:t>Coefficients</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1" u="none" strike="noStrike">
                          <a:solidFill>
                            <a:srgbClr val="000000"/>
                          </a:solidFill>
                          <a:effectLst/>
                          <a:latin typeface="Calibri" panose="020F0502020204030204" pitchFamily="34" charset="0"/>
                        </a:rPr>
                        <a:t>Standard Error</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1" u="none" strike="noStrike">
                          <a:solidFill>
                            <a:srgbClr val="000000"/>
                          </a:solidFill>
                          <a:effectLst/>
                          <a:latin typeface="Calibri" panose="020F0502020204030204" pitchFamily="34" charset="0"/>
                        </a:rPr>
                        <a:t>t Stat</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1" u="none" strike="noStrike">
                          <a:solidFill>
                            <a:srgbClr val="000000"/>
                          </a:solidFill>
                          <a:effectLst/>
                          <a:latin typeface="Calibri" panose="020F0502020204030204" pitchFamily="34" charset="0"/>
                        </a:rPr>
                        <a:t>P-value</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1" u="none" strike="noStrike">
                          <a:solidFill>
                            <a:srgbClr val="000000"/>
                          </a:solidFill>
                          <a:effectLst/>
                          <a:latin typeface="Calibri" panose="020F0502020204030204" pitchFamily="34" charset="0"/>
                        </a:rPr>
                        <a:t>Lower 95%</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1" u="none" strike="noStrike">
                          <a:solidFill>
                            <a:srgbClr val="000000"/>
                          </a:solidFill>
                          <a:effectLst/>
                          <a:latin typeface="Calibri" panose="020F0502020204030204" pitchFamily="34" charset="0"/>
                        </a:rPr>
                        <a:t>Upper 95%</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1" u="none" strike="noStrike">
                          <a:solidFill>
                            <a:srgbClr val="000000"/>
                          </a:solidFill>
                          <a:effectLst/>
                          <a:latin typeface="Calibri" panose="020F0502020204030204" pitchFamily="34" charset="0"/>
                        </a:rPr>
                        <a:t>Lower 95.0%</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1" u="none" strike="noStrike">
                          <a:solidFill>
                            <a:srgbClr val="000000"/>
                          </a:solidFill>
                          <a:effectLst/>
                          <a:latin typeface="Calibri" panose="020F0502020204030204" pitchFamily="34" charset="0"/>
                        </a:rPr>
                        <a:t>Upper 95.0%</a:t>
                      </a:r>
                    </a:p>
                  </a:txBody>
                  <a:tcPr marL="0" marR="0" marT="0"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0407484"/>
                  </a:ext>
                </a:extLst>
              </a:tr>
              <a:tr h="190500">
                <a:tc>
                  <a:txBody>
                    <a:bodyPr/>
                    <a:lstStyle/>
                    <a:p>
                      <a:pPr algn="l" fontAlgn="b"/>
                      <a:r>
                        <a:rPr lang="en-US" sz="1100" b="0" i="0" u="none" strike="noStrike">
                          <a:solidFill>
                            <a:srgbClr val="000000"/>
                          </a:solidFill>
                          <a:effectLst/>
                          <a:latin typeface="Calibri" panose="020F0502020204030204" pitchFamily="34" charset="0"/>
                        </a:rPr>
                        <a:t>Intercept</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-21233</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3563.386</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-5.95866</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0.000565</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-29659.1</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-12806.9</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-29659.1</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-12806.9</a:t>
                      </a:r>
                    </a:p>
                  </a:txBody>
                  <a:tcPr marL="0" marR="0" marT="0"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03144994"/>
                  </a:ext>
                </a:extLst>
              </a:tr>
              <a:tr h="200025">
                <a:tc>
                  <a:txBody>
                    <a:bodyPr/>
                    <a:lstStyle/>
                    <a:p>
                      <a:pPr algn="l" fontAlgn="b"/>
                      <a:r>
                        <a:rPr lang="en-US" sz="1100" b="0" i="0" u="none" strike="noStrike">
                          <a:solidFill>
                            <a:srgbClr val="000000"/>
                          </a:solidFill>
                          <a:effectLst/>
                          <a:latin typeface="Calibri" panose="020F0502020204030204" pitchFamily="34" charset="0"/>
                        </a:rPr>
                        <a:t>Year</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10.62199</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1.769306</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6.003477</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0.00054</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6.438246</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14.80574</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6.438246</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14.80574</a:t>
                      </a:r>
                    </a:p>
                  </a:txBody>
                  <a:tcPr marL="0" marR="0" marT="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64422481"/>
                  </a:ext>
                </a:extLst>
              </a:tr>
            </a:tbl>
          </a:graphicData>
        </a:graphic>
      </p:graphicFrame>
      <p:graphicFrame>
        <p:nvGraphicFramePr>
          <p:cNvPr id="5" name="Chart 4"/>
          <p:cNvGraphicFramePr>
            <a:graphicFrameLocks/>
          </p:cNvGraphicFramePr>
          <p:nvPr>
            <p:extLst>
              <p:ext uri="{D42A27DB-BD31-4B8C-83A1-F6EECF244321}">
                <p14:modId xmlns:p14="http://schemas.microsoft.com/office/powerpoint/2010/main" val="3279424907"/>
              </p:ext>
            </p:extLst>
          </p:nvPr>
        </p:nvGraphicFramePr>
        <p:xfrm>
          <a:off x="7936653" y="311450"/>
          <a:ext cx="4045117" cy="2330961"/>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ext uri="{D42A27DB-BD31-4B8C-83A1-F6EECF244321}">
                <p14:modId xmlns:p14="http://schemas.microsoft.com/office/powerpoint/2010/main" val="2643296068"/>
              </p:ext>
            </p:extLst>
          </p:nvPr>
        </p:nvGraphicFramePr>
        <p:xfrm>
          <a:off x="7936653" y="2642410"/>
          <a:ext cx="3931887" cy="196691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a:graphicFrameLocks/>
          </p:cNvGraphicFramePr>
          <p:nvPr>
            <p:extLst>
              <p:ext uri="{D42A27DB-BD31-4B8C-83A1-F6EECF244321}">
                <p14:modId xmlns:p14="http://schemas.microsoft.com/office/powerpoint/2010/main" val="1955773041"/>
              </p:ext>
            </p:extLst>
          </p:nvPr>
        </p:nvGraphicFramePr>
        <p:xfrm>
          <a:off x="378181" y="3400527"/>
          <a:ext cx="3933825" cy="314325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414253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Packing band annual </a:t>
            </a:r>
            <a:r>
              <a:rPr lang="en-US" dirty="0" err="1"/>
              <a:t>ents</a:t>
            </a:r>
            <a:r>
              <a:rPr lang="en-US" dirty="0"/>
              <a:t>-surveys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84119568"/>
              </p:ext>
            </p:extLst>
          </p:nvPr>
        </p:nvGraphicFramePr>
        <p:xfrm>
          <a:off x="418323" y="1573699"/>
          <a:ext cx="5012094" cy="363278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709261126"/>
              </p:ext>
            </p:extLst>
          </p:nvPr>
        </p:nvGraphicFramePr>
        <p:xfrm>
          <a:off x="6217298" y="1825626"/>
          <a:ext cx="5399316" cy="2513110"/>
        </p:xfrm>
        <a:graphic>
          <a:graphicData uri="http://schemas.openxmlformats.org/drawingml/2006/table">
            <a:tbl>
              <a:tblPr/>
              <a:tblGrid>
                <a:gridCol w="899886">
                  <a:extLst>
                    <a:ext uri="{9D8B030D-6E8A-4147-A177-3AD203B41FA5}">
                      <a16:colId xmlns:a16="http://schemas.microsoft.com/office/drawing/2014/main" val="3680092492"/>
                    </a:ext>
                  </a:extLst>
                </a:gridCol>
                <a:gridCol w="899886">
                  <a:extLst>
                    <a:ext uri="{9D8B030D-6E8A-4147-A177-3AD203B41FA5}">
                      <a16:colId xmlns:a16="http://schemas.microsoft.com/office/drawing/2014/main" val="174193088"/>
                    </a:ext>
                  </a:extLst>
                </a:gridCol>
                <a:gridCol w="899886">
                  <a:extLst>
                    <a:ext uri="{9D8B030D-6E8A-4147-A177-3AD203B41FA5}">
                      <a16:colId xmlns:a16="http://schemas.microsoft.com/office/drawing/2014/main" val="3769963642"/>
                    </a:ext>
                  </a:extLst>
                </a:gridCol>
                <a:gridCol w="899886">
                  <a:extLst>
                    <a:ext uri="{9D8B030D-6E8A-4147-A177-3AD203B41FA5}">
                      <a16:colId xmlns:a16="http://schemas.microsoft.com/office/drawing/2014/main" val="4051180610"/>
                    </a:ext>
                  </a:extLst>
                </a:gridCol>
                <a:gridCol w="899886">
                  <a:extLst>
                    <a:ext uri="{9D8B030D-6E8A-4147-A177-3AD203B41FA5}">
                      <a16:colId xmlns:a16="http://schemas.microsoft.com/office/drawing/2014/main" val="49880785"/>
                    </a:ext>
                  </a:extLst>
                </a:gridCol>
                <a:gridCol w="899886">
                  <a:extLst>
                    <a:ext uri="{9D8B030D-6E8A-4147-A177-3AD203B41FA5}">
                      <a16:colId xmlns:a16="http://schemas.microsoft.com/office/drawing/2014/main" val="2218008519"/>
                    </a:ext>
                  </a:extLst>
                </a:gridCol>
              </a:tblGrid>
              <a:tr h="572419">
                <a:tc>
                  <a:txBody>
                    <a:bodyPr/>
                    <a:lstStyle/>
                    <a:p>
                      <a:pPr algn="ctr" fontAlgn="b"/>
                      <a:r>
                        <a:rPr lang="en-US" sz="1100" b="0" i="1" u="none" strike="noStrike">
                          <a:solidFill>
                            <a:srgbClr val="000000"/>
                          </a:solidFill>
                          <a:effectLst/>
                          <a:latin typeface="Calibri" panose="020F0502020204030204" pitchFamily="34" charset="0"/>
                        </a:rPr>
                        <a:t> </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1" u="none" strike="noStrike">
                          <a:solidFill>
                            <a:srgbClr val="000000"/>
                          </a:solidFill>
                          <a:effectLst/>
                          <a:latin typeface="Calibri" panose="020F0502020204030204" pitchFamily="34" charset="0"/>
                        </a:rPr>
                        <a:t>Year</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1" u="none" strike="noStrike" dirty="0">
                          <a:solidFill>
                            <a:srgbClr val="000000"/>
                          </a:solidFill>
                          <a:effectLst/>
                          <a:latin typeface="Calibri" panose="020F0502020204030204" pitchFamily="34" charset="0"/>
                        </a:rPr>
                        <a:t>(ER x mat prop)</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1" u="none" strike="noStrike">
                          <a:solidFill>
                            <a:srgbClr val="000000"/>
                          </a:solidFill>
                          <a:effectLst/>
                          <a:latin typeface="Calibri" panose="020F0502020204030204" pitchFamily="34" charset="0"/>
                        </a:rPr>
                        <a:t>(mat ent/all ent)</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1" u="none" strike="noStrike">
                          <a:solidFill>
                            <a:srgbClr val="000000"/>
                          </a:solidFill>
                          <a:effectLst/>
                          <a:latin typeface="Calibri" panose="020F0502020204030204" pitchFamily="34" charset="0"/>
                        </a:rPr>
                        <a:t>(band ents/effort)</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1" u="none" strike="noStrike">
                          <a:solidFill>
                            <a:srgbClr val="000000"/>
                          </a:solidFill>
                          <a:effectLst/>
                          <a:latin typeface="Calibri" panose="020F0502020204030204" pitchFamily="34" charset="0"/>
                        </a:rPr>
                        <a:t>OCNMS wo open/surveys</a:t>
                      </a:r>
                    </a:p>
                  </a:txBody>
                  <a:tcPr marL="9525" marR="9525" marT="9525"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61834395"/>
                  </a:ext>
                </a:extLst>
              </a:tr>
              <a:tr h="212795">
                <a:tc>
                  <a:txBody>
                    <a:bodyPr/>
                    <a:lstStyle/>
                    <a:p>
                      <a:pPr algn="l" fontAlgn="b"/>
                      <a:r>
                        <a:rPr lang="en-US" sz="1100" b="0" i="0" u="none" strike="noStrike">
                          <a:solidFill>
                            <a:srgbClr val="000000"/>
                          </a:solidFill>
                          <a:effectLst/>
                          <a:latin typeface="Calibri" panose="020F0502020204030204" pitchFamily="34" charset="0"/>
                        </a:rPr>
                        <a:t>Year</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858687758"/>
                  </a:ext>
                </a:extLst>
              </a:tr>
              <a:tr h="385159">
                <a:tc>
                  <a:txBody>
                    <a:bodyPr/>
                    <a:lstStyle/>
                    <a:p>
                      <a:pPr algn="l" fontAlgn="b"/>
                      <a:r>
                        <a:rPr lang="en-US" sz="1100" b="0" i="0" u="none" strike="noStrike">
                          <a:solidFill>
                            <a:srgbClr val="000000"/>
                          </a:solidFill>
                          <a:effectLst/>
                          <a:latin typeface="Calibri" panose="020F0502020204030204" pitchFamily="34" charset="0"/>
                        </a:rPr>
                        <a:t>(ER x mat prop)</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-0.27691251</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696417274"/>
                  </a:ext>
                </a:extLst>
              </a:tr>
              <a:tr h="385159">
                <a:tc>
                  <a:txBody>
                    <a:bodyPr/>
                    <a:lstStyle/>
                    <a:p>
                      <a:pPr algn="l" fontAlgn="b"/>
                      <a:r>
                        <a:rPr lang="en-US" sz="1100" b="0" i="0" u="none" strike="noStrike">
                          <a:solidFill>
                            <a:srgbClr val="000000"/>
                          </a:solidFill>
                          <a:effectLst/>
                          <a:latin typeface="Calibri" panose="020F0502020204030204" pitchFamily="34" charset="0"/>
                        </a:rPr>
                        <a:t>(mat ent/all ent)</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-0.33416292</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0.71227355</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935898769"/>
                  </a:ext>
                </a:extLst>
              </a:tr>
              <a:tr h="385159">
                <a:tc>
                  <a:txBody>
                    <a:bodyPr/>
                    <a:lstStyle/>
                    <a:p>
                      <a:pPr algn="l" fontAlgn="b"/>
                      <a:r>
                        <a:rPr lang="en-US" sz="1100" b="0" i="0" u="none" strike="noStrike">
                          <a:solidFill>
                            <a:srgbClr val="000000"/>
                          </a:solidFill>
                          <a:effectLst/>
                          <a:latin typeface="Calibri" panose="020F0502020204030204" pitchFamily="34" charset="0"/>
                        </a:rPr>
                        <a:t>(band ents/effort)</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-0.0685691</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0.76586115</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0.88145347</a:t>
                      </a:r>
                    </a:p>
                  </a:txBody>
                  <a:tcPr marL="9525" marR="9525" marT="9525" marB="0" anchor="b">
                    <a:lnL>
                      <a:noFill/>
                    </a:lnL>
                    <a:lnR>
                      <a:noFill/>
                    </a:lnR>
                    <a:lnT>
                      <a:noFill/>
                    </a:lnT>
                    <a:lnB>
                      <a:noFill/>
                    </a:lnB>
                  </a:tcPr>
                </a:tc>
                <a:tc>
                  <a:txBody>
                    <a:bodyPr/>
                    <a:lstStyle/>
                    <a:p>
                      <a:pPr algn="r" fontAlgn="b"/>
                      <a:r>
                        <a:rPr lang="en-US" sz="1100" b="0" i="0" u="none" strike="noStrike">
                          <a:solidFill>
                            <a:srgbClr val="000000"/>
                          </a:solidFill>
                          <a:effectLst/>
                          <a:latin typeface="Calibri" panose="020F0502020204030204" pitchFamily="34" charset="0"/>
                        </a:rPr>
                        <a:t>1</a:t>
                      </a:r>
                    </a:p>
                  </a:txBody>
                  <a:tcPr marL="9525" marR="9525" marT="9525"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9525" marR="9525" marT="9525" marB="0" anchor="b">
                    <a:lnL>
                      <a:noFill/>
                    </a:lnL>
                    <a:lnR>
                      <a:noFill/>
                    </a:lnR>
                    <a:lnT>
                      <a:noFill/>
                    </a:lnT>
                    <a:lnB>
                      <a:noFill/>
                    </a:lnB>
                  </a:tcPr>
                </a:tc>
                <a:extLst>
                  <a:ext uri="{0D108BD9-81ED-4DB2-BD59-A6C34878D82A}">
                    <a16:rowId xmlns:a16="http://schemas.microsoft.com/office/drawing/2014/main" val="238803194"/>
                  </a:ext>
                </a:extLst>
              </a:tr>
              <a:tr h="572419">
                <a:tc>
                  <a:txBody>
                    <a:bodyPr/>
                    <a:lstStyle/>
                    <a:p>
                      <a:pPr algn="l" fontAlgn="b"/>
                      <a:r>
                        <a:rPr lang="en-US" sz="1100" b="0" i="0" u="none" strike="noStrike">
                          <a:solidFill>
                            <a:srgbClr val="000000"/>
                          </a:solidFill>
                          <a:effectLst/>
                          <a:latin typeface="Calibri" panose="020F0502020204030204" pitchFamily="34" charset="0"/>
                        </a:rPr>
                        <a:t>OCNMS wo open/surveys</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-0.62719824</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0.33539851</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chemeClr val="accent2">
                              <a:lumMod val="75000"/>
                            </a:schemeClr>
                          </a:solidFill>
                          <a:effectLst/>
                          <a:latin typeface="Calibri" panose="020F0502020204030204" pitchFamily="34" charset="0"/>
                        </a:rPr>
                        <a:t>0.60660978</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000000"/>
                          </a:solidFill>
                          <a:effectLst/>
                          <a:latin typeface="Calibri" panose="020F0502020204030204" pitchFamily="34" charset="0"/>
                        </a:rPr>
                        <a:t>0.57854594</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dirty="0">
                          <a:solidFill>
                            <a:srgbClr val="000000"/>
                          </a:solidFill>
                          <a:effectLst/>
                          <a:latin typeface="Calibri" panose="020F0502020204030204" pitchFamily="34" charset="0"/>
                        </a:rPr>
                        <a:t>1</a:t>
                      </a:r>
                    </a:p>
                  </a:txBody>
                  <a:tcPr marL="9525" marR="9525" marT="9525"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1821355"/>
                  </a:ext>
                </a:extLst>
              </a:tr>
            </a:tbl>
          </a:graphicData>
        </a:graphic>
      </p:graphicFrame>
      <p:sp>
        <p:nvSpPr>
          <p:cNvPr id="6" name="TextBox 5"/>
          <p:cNvSpPr txBox="1"/>
          <p:nvPr/>
        </p:nvSpPr>
        <p:spPr>
          <a:xfrm>
            <a:off x="1162718" y="5341419"/>
            <a:ext cx="9660793" cy="1200329"/>
          </a:xfrm>
          <a:prstGeom prst="rect">
            <a:avLst/>
          </a:prstGeom>
          <a:noFill/>
        </p:spPr>
        <p:txBody>
          <a:bodyPr wrap="square" rtlCol="0">
            <a:spAutoFit/>
          </a:bodyPr>
          <a:lstStyle/>
          <a:p>
            <a:r>
              <a:rPr lang="en-US" dirty="0"/>
              <a:t>Best correlation between packing band occurrences in OCNMS surveys corrected for effort by dividing by the number of surveys conducted each year (packing bands encountered per survey [conducted in the Olympic Coast region]) and the proportion of entanglements included in the material analysis that were caused by packing bands (PB </a:t>
            </a:r>
            <a:r>
              <a:rPr lang="en-US" dirty="0" err="1"/>
              <a:t>ents</a:t>
            </a:r>
            <a:r>
              <a:rPr lang="en-US" dirty="0"/>
              <a:t>/all </a:t>
            </a:r>
            <a:r>
              <a:rPr lang="en-US" dirty="0" err="1"/>
              <a:t>ents</a:t>
            </a:r>
            <a:r>
              <a:rPr lang="en-US" dirty="0"/>
              <a:t> [photo quality &gt;1]) r = 0.61, weak correlation.</a:t>
            </a:r>
          </a:p>
        </p:txBody>
      </p:sp>
    </p:spTree>
    <p:extLst>
      <p:ext uri="{BB962C8B-B14F-4D97-AF65-F5344CB8AC3E}">
        <p14:creationId xmlns:p14="http://schemas.microsoft.com/office/powerpoint/2010/main" val="1419018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Packing bands</a:t>
            </a:r>
          </a:p>
        </p:txBody>
      </p:sp>
      <p:pic>
        <p:nvPicPr>
          <p:cNvPr id="4" name="Picture 3"/>
          <p:cNvPicPr>
            <a:picLocks noChangeAspect="1"/>
          </p:cNvPicPr>
          <p:nvPr/>
        </p:nvPicPr>
        <p:blipFill>
          <a:blip r:embed="rId2"/>
          <a:stretch>
            <a:fillRect/>
          </a:stretch>
        </p:blipFill>
        <p:spPr>
          <a:xfrm>
            <a:off x="696000" y="2207820"/>
            <a:ext cx="5400000" cy="3171429"/>
          </a:xfrm>
          <a:prstGeom prst="rect">
            <a:avLst/>
          </a:prstGeom>
        </p:spPr>
      </p:pic>
      <p:graphicFrame>
        <p:nvGraphicFramePr>
          <p:cNvPr id="5" name="Table 4"/>
          <p:cNvGraphicFramePr>
            <a:graphicFrameLocks noGrp="1"/>
          </p:cNvGraphicFramePr>
          <p:nvPr>
            <p:extLst>
              <p:ext uri="{D42A27DB-BD31-4B8C-83A1-F6EECF244321}">
                <p14:modId xmlns:p14="http://schemas.microsoft.com/office/powerpoint/2010/main" val="833703183"/>
              </p:ext>
            </p:extLst>
          </p:nvPr>
        </p:nvGraphicFramePr>
        <p:xfrm>
          <a:off x="7664284" y="1027907"/>
          <a:ext cx="3469506" cy="4351343"/>
        </p:xfrm>
        <a:graphic>
          <a:graphicData uri="http://schemas.openxmlformats.org/drawingml/2006/table">
            <a:tbl>
              <a:tblPr/>
              <a:tblGrid>
                <a:gridCol w="578251">
                  <a:extLst>
                    <a:ext uri="{9D8B030D-6E8A-4147-A177-3AD203B41FA5}">
                      <a16:colId xmlns:a16="http://schemas.microsoft.com/office/drawing/2014/main" val="2483519768"/>
                    </a:ext>
                  </a:extLst>
                </a:gridCol>
                <a:gridCol w="578251">
                  <a:extLst>
                    <a:ext uri="{9D8B030D-6E8A-4147-A177-3AD203B41FA5}">
                      <a16:colId xmlns:a16="http://schemas.microsoft.com/office/drawing/2014/main" val="261432092"/>
                    </a:ext>
                  </a:extLst>
                </a:gridCol>
                <a:gridCol w="578251">
                  <a:extLst>
                    <a:ext uri="{9D8B030D-6E8A-4147-A177-3AD203B41FA5}">
                      <a16:colId xmlns:a16="http://schemas.microsoft.com/office/drawing/2014/main" val="2479233821"/>
                    </a:ext>
                  </a:extLst>
                </a:gridCol>
                <a:gridCol w="578251">
                  <a:extLst>
                    <a:ext uri="{9D8B030D-6E8A-4147-A177-3AD203B41FA5}">
                      <a16:colId xmlns:a16="http://schemas.microsoft.com/office/drawing/2014/main" val="685653982"/>
                    </a:ext>
                  </a:extLst>
                </a:gridCol>
                <a:gridCol w="578251">
                  <a:extLst>
                    <a:ext uri="{9D8B030D-6E8A-4147-A177-3AD203B41FA5}">
                      <a16:colId xmlns:a16="http://schemas.microsoft.com/office/drawing/2014/main" val="3650982780"/>
                    </a:ext>
                  </a:extLst>
                </a:gridCol>
                <a:gridCol w="578251">
                  <a:extLst>
                    <a:ext uri="{9D8B030D-6E8A-4147-A177-3AD203B41FA5}">
                      <a16:colId xmlns:a16="http://schemas.microsoft.com/office/drawing/2014/main" val="981633727"/>
                    </a:ext>
                  </a:extLst>
                </a:gridCol>
              </a:tblGrid>
              <a:tr h="151791">
                <a:tc>
                  <a:txBody>
                    <a:bodyPr/>
                    <a:lstStyle/>
                    <a:p>
                      <a:pPr algn="l" fontAlgn="b"/>
                      <a:r>
                        <a:rPr lang="en-US" sz="800" b="0" i="0" u="none" strike="noStrike">
                          <a:solidFill>
                            <a:srgbClr val="000000"/>
                          </a:solidFill>
                          <a:effectLst/>
                          <a:latin typeface="Calibri" panose="020F0502020204030204" pitchFamily="34" charset="0"/>
                        </a:rPr>
                        <a:t>2012-2017</a:t>
                      </a:r>
                    </a:p>
                  </a:txBody>
                  <a:tcPr marL="7228" marR="7228" marT="7228"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5980520"/>
                  </a:ext>
                </a:extLst>
              </a:tr>
              <a:tr h="388874">
                <a:tc>
                  <a:txBody>
                    <a:bodyPr/>
                    <a:lstStyle/>
                    <a:p>
                      <a:pPr algn="ctr" fontAlgn="b"/>
                      <a:r>
                        <a:rPr lang="en-US" sz="800" b="0" i="1" u="none" strike="noStrike">
                          <a:solidFill>
                            <a:srgbClr val="000000"/>
                          </a:solidFill>
                          <a:effectLst/>
                          <a:latin typeface="Calibri" panose="020F0502020204030204" pitchFamily="34" charset="0"/>
                        </a:rPr>
                        <a:t> </a:t>
                      </a:r>
                    </a:p>
                  </a:txBody>
                  <a:tcPr marL="7228" marR="7228" marT="7228"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1" u="none" strike="noStrike">
                          <a:solidFill>
                            <a:srgbClr val="000000"/>
                          </a:solidFill>
                          <a:effectLst/>
                          <a:latin typeface="Calibri" panose="020F0502020204030204" pitchFamily="34" charset="0"/>
                        </a:rPr>
                        <a:t>(ER x mat prop)</a:t>
                      </a:r>
                    </a:p>
                  </a:txBody>
                  <a:tcPr marL="7228" marR="7228" marT="7228"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1" u="none" strike="noStrike">
                          <a:solidFill>
                            <a:srgbClr val="000000"/>
                          </a:solidFill>
                          <a:effectLst/>
                          <a:latin typeface="Calibri" panose="020F0502020204030204" pitchFamily="34" charset="0"/>
                        </a:rPr>
                        <a:t>(band ents/effort)</a:t>
                      </a:r>
                    </a:p>
                  </a:txBody>
                  <a:tcPr marL="7228" marR="7228" marT="7228"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1" u="none" strike="noStrike">
                          <a:solidFill>
                            <a:srgbClr val="000000"/>
                          </a:solidFill>
                          <a:effectLst/>
                          <a:latin typeface="Calibri" panose="020F0502020204030204" pitchFamily="34" charset="0"/>
                        </a:rPr>
                        <a:t>(mat ent/all ent)</a:t>
                      </a:r>
                    </a:p>
                  </a:txBody>
                  <a:tcPr marL="7228" marR="7228" marT="7228"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1" u="none" strike="noStrike">
                          <a:solidFill>
                            <a:srgbClr val="000000"/>
                          </a:solidFill>
                          <a:effectLst/>
                          <a:latin typeface="Calibri" panose="020F0502020204030204" pitchFamily="34" charset="0"/>
                        </a:rPr>
                        <a:t>OCNMS (wo open/surveys)</a:t>
                      </a:r>
                    </a:p>
                  </a:txBody>
                  <a:tcPr marL="7228" marR="7228" marT="7228"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1" u="none" strike="noStrike">
                          <a:solidFill>
                            <a:srgbClr val="000000"/>
                          </a:solidFill>
                          <a:effectLst/>
                          <a:latin typeface="Calibri" panose="020F0502020204030204" pitchFamily="34" charset="0"/>
                        </a:rPr>
                        <a:t>OCNMS (total/surveys)</a:t>
                      </a:r>
                    </a:p>
                  </a:txBody>
                  <a:tcPr marL="7228" marR="7228" marT="7228"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310360"/>
                  </a:ext>
                </a:extLst>
              </a:tr>
              <a:tr h="261659">
                <a:tc>
                  <a:txBody>
                    <a:bodyPr/>
                    <a:lstStyle/>
                    <a:p>
                      <a:pPr algn="l" fontAlgn="b"/>
                      <a:r>
                        <a:rPr lang="en-US" sz="800" b="0" i="0" u="none" strike="noStrike">
                          <a:solidFill>
                            <a:srgbClr val="000000"/>
                          </a:solidFill>
                          <a:effectLst/>
                          <a:latin typeface="Calibri" panose="020F0502020204030204" pitchFamily="34" charset="0"/>
                        </a:rPr>
                        <a:t>(ER x mat prop)</a:t>
                      </a:r>
                    </a:p>
                  </a:txBody>
                  <a:tcPr marL="7228" marR="7228" marT="722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7228" marR="7228" marT="722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9654772"/>
                  </a:ext>
                </a:extLst>
              </a:tr>
              <a:tr h="261659">
                <a:tc>
                  <a:txBody>
                    <a:bodyPr/>
                    <a:lstStyle/>
                    <a:p>
                      <a:pPr algn="l" fontAlgn="b"/>
                      <a:r>
                        <a:rPr lang="en-US" sz="800" b="0" i="0" u="none" strike="noStrike">
                          <a:solidFill>
                            <a:srgbClr val="000000"/>
                          </a:solidFill>
                          <a:effectLst/>
                          <a:latin typeface="Calibri" panose="020F0502020204030204" pitchFamily="34" charset="0"/>
                        </a:rPr>
                        <a:t>(band ents/effort)</a:t>
                      </a:r>
                    </a:p>
                  </a:txBody>
                  <a:tcPr marL="7228" marR="7228" marT="722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0.78352459</a:t>
                      </a:r>
                    </a:p>
                  </a:txBody>
                  <a:tcPr marL="7228" marR="7228" marT="722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7228" marR="7228" marT="7228"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a:noFill/>
                    </a:lnT>
                    <a:lnB>
                      <a:noFill/>
                    </a:lnB>
                  </a:tcPr>
                </a:tc>
                <a:extLst>
                  <a:ext uri="{0D108BD9-81ED-4DB2-BD59-A6C34878D82A}">
                    <a16:rowId xmlns:a16="http://schemas.microsoft.com/office/drawing/2014/main" val="3025170079"/>
                  </a:ext>
                </a:extLst>
              </a:tr>
              <a:tr h="261659">
                <a:tc>
                  <a:txBody>
                    <a:bodyPr/>
                    <a:lstStyle/>
                    <a:p>
                      <a:pPr algn="l" fontAlgn="b"/>
                      <a:r>
                        <a:rPr lang="en-US" sz="800" b="0" i="0" u="none" strike="noStrike">
                          <a:solidFill>
                            <a:srgbClr val="000000"/>
                          </a:solidFill>
                          <a:effectLst/>
                          <a:latin typeface="Calibri" panose="020F0502020204030204" pitchFamily="34" charset="0"/>
                        </a:rPr>
                        <a:t>(mat ent/all ent)</a:t>
                      </a:r>
                    </a:p>
                  </a:txBody>
                  <a:tcPr marL="7228" marR="7228" marT="722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0.65877947</a:t>
                      </a:r>
                    </a:p>
                  </a:txBody>
                  <a:tcPr marL="7228" marR="7228" marT="722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0.88237193</a:t>
                      </a:r>
                    </a:p>
                  </a:txBody>
                  <a:tcPr marL="7228" marR="7228" marT="722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7228" marR="7228" marT="7228"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a:noFill/>
                    </a:lnT>
                    <a:lnB>
                      <a:noFill/>
                    </a:lnB>
                  </a:tcPr>
                </a:tc>
                <a:extLst>
                  <a:ext uri="{0D108BD9-81ED-4DB2-BD59-A6C34878D82A}">
                    <a16:rowId xmlns:a16="http://schemas.microsoft.com/office/drawing/2014/main" val="3420060774"/>
                  </a:ext>
                </a:extLst>
              </a:tr>
              <a:tr h="388874">
                <a:tc>
                  <a:txBody>
                    <a:bodyPr/>
                    <a:lstStyle/>
                    <a:p>
                      <a:pPr algn="l" fontAlgn="b"/>
                      <a:r>
                        <a:rPr lang="en-US" sz="800" b="0" i="0" u="none" strike="noStrike">
                          <a:solidFill>
                            <a:srgbClr val="000000"/>
                          </a:solidFill>
                          <a:effectLst/>
                          <a:latin typeface="Calibri" panose="020F0502020204030204" pitchFamily="34" charset="0"/>
                        </a:rPr>
                        <a:t>OCNMS (wo open/surveys)</a:t>
                      </a:r>
                    </a:p>
                  </a:txBody>
                  <a:tcPr marL="7228" marR="7228" marT="722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0.33476094</a:t>
                      </a:r>
                    </a:p>
                  </a:txBody>
                  <a:tcPr marL="7228" marR="7228" marT="722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0.57367572</a:t>
                      </a:r>
                    </a:p>
                  </a:txBody>
                  <a:tcPr marL="7228" marR="7228" marT="722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0.61552948</a:t>
                      </a:r>
                    </a:p>
                  </a:txBody>
                  <a:tcPr marL="7228" marR="7228" marT="722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7228" marR="7228" marT="7228"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a:noFill/>
                    </a:lnT>
                    <a:lnB>
                      <a:noFill/>
                    </a:lnB>
                  </a:tcPr>
                </a:tc>
                <a:extLst>
                  <a:ext uri="{0D108BD9-81ED-4DB2-BD59-A6C34878D82A}">
                    <a16:rowId xmlns:a16="http://schemas.microsoft.com/office/drawing/2014/main" val="3649107155"/>
                  </a:ext>
                </a:extLst>
              </a:tr>
              <a:tr h="388874">
                <a:tc>
                  <a:txBody>
                    <a:bodyPr/>
                    <a:lstStyle/>
                    <a:p>
                      <a:pPr algn="l" fontAlgn="b"/>
                      <a:r>
                        <a:rPr lang="en-US" sz="800" b="0" i="0" u="none" strike="noStrike">
                          <a:solidFill>
                            <a:srgbClr val="000000"/>
                          </a:solidFill>
                          <a:effectLst/>
                          <a:latin typeface="Calibri" panose="020F0502020204030204" pitchFamily="34" charset="0"/>
                        </a:rPr>
                        <a:t>OCNMS (total/surveys)</a:t>
                      </a:r>
                    </a:p>
                  </a:txBody>
                  <a:tcPr marL="7228" marR="7228" marT="7228"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0.26477124</a:t>
                      </a:r>
                    </a:p>
                  </a:txBody>
                  <a:tcPr marL="7228" marR="7228" marT="7228"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0.72289799</a:t>
                      </a:r>
                    </a:p>
                  </a:txBody>
                  <a:tcPr marL="7228" marR="7228" marT="7228"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0.80724556</a:t>
                      </a:r>
                    </a:p>
                  </a:txBody>
                  <a:tcPr marL="7228" marR="7228" marT="7228" marB="0" anchor="b">
                    <a:lnL>
                      <a:noFill/>
                    </a:lnL>
                    <a:lnR>
                      <a:noFill/>
                    </a:lnR>
                    <a:lnT>
                      <a:noFill/>
                    </a:lnT>
                    <a:lnB w="1270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800" b="0" i="0" u="none" strike="noStrike">
                          <a:solidFill>
                            <a:srgbClr val="000000"/>
                          </a:solidFill>
                          <a:effectLst/>
                          <a:latin typeface="Calibri" panose="020F0502020204030204" pitchFamily="34" charset="0"/>
                        </a:rPr>
                        <a:t>0.38628956</a:t>
                      </a:r>
                    </a:p>
                  </a:txBody>
                  <a:tcPr marL="7228" marR="7228" marT="7228"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7228" marR="7228" marT="7228"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9032405"/>
                  </a:ext>
                </a:extLst>
              </a:tr>
              <a:tr h="144563">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631055840"/>
                  </a:ext>
                </a:extLst>
              </a:tr>
              <a:tr h="151791">
                <a:tc>
                  <a:txBody>
                    <a:bodyPr/>
                    <a:lstStyle/>
                    <a:p>
                      <a:pPr algn="l" fontAlgn="b"/>
                      <a:r>
                        <a:rPr lang="en-US" sz="800" b="0" i="0" u="none" strike="noStrike">
                          <a:solidFill>
                            <a:srgbClr val="000000"/>
                          </a:solidFill>
                          <a:effectLst/>
                          <a:latin typeface="Calibri" panose="020F0502020204030204" pitchFamily="34" charset="0"/>
                        </a:rPr>
                        <a:t>2012-2018</a:t>
                      </a:r>
                    </a:p>
                  </a:txBody>
                  <a:tcPr marL="7228" marR="7228" marT="7228"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05645126"/>
                  </a:ext>
                </a:extLst>
              </a:tr>
              <a:tr h="388874">
                <a:tc>
                  <a:txBody>
                    <a:bodyPr/>
                    <a:lstStyle/>
                    <a:p>
                      <a:pPr algn="ctr" fontAlgn="b"/>
                      <a:r>
                        <a:rPr lang="en-US" sz="800" b="0" i="1" u="none" strike="noStrike">
                          <a:solidFill>
                            <a:srgbClr val="000000"/>
                          </a:solidFill>
                          <a:effectLst/>
                          <a:latin typeface="Calibri" panose="020F0502020204030204" pitchFamily="34" charset="0"/>
                        </a:rPr>
                        <a:t> </a:t>
                      </a:r>
                    </a:p>
                  </a:txBody>
                  <a:tcPr marL="7228" marR="7228" marT="7228"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1" u="none" strike="noStrike">
                          <a:solidFill>
                            <a:srgbClr val="000000"/>
                          </a:solidFill>
                          <a:effectLst/>
                          <a:latin typeface="Calibri" panose="020F0502020204030204" pitchFamily="34" charset="0"/>
                        </a:rPr>
                        <a:t>(ER x mat prop)</a:t>
                      </a:r>
                    </a:p>
                  </a:txBody>
                  <a:tcPr marL="7228" marR="7228" marT="7228"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1" u="none" strike="noStrike">
                          <a:solidFill>
                            <a:srgbClr val="000000"/>
                          </a:solidFill>
                          <a:effectLst/>
                          <a:latin typeface="Calibri" panose="020F0502020204030204" pitchFamily="34" charset="0"/>
                        </a:rPr>
                        <a:t>(band ents/effort)</a:t>
                      </a:r>
                    </a:p>
                  </a:txBody>
                  <a:tcPr marL="7228" marR="7228" marT="7228"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1" u="none" strike="noStrike">
                          <a:solidFill>
                            <a:srgbClr val="000000"/>
                          </a:solidFill>
                          <a:effectLst/>
                          <a:latin typeface="Calibri" panose="020F0502020204030204" pitchFamily="34" charset="0"/>
                        </a:rPr>
                        <a:t>(mat ent/all ent)</a:t>
                      </a:r>
                    </a:p>
                  </a:txBody>
                  <a:tcPr marL="7228" marR="7228" marT="7228"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1" u="none" strike="noStrike">
                          <a:solidFill>
                            <a:srgbClr val="000000"/>
                          </a:solidFill>
                          <a:effectLst/>
                          <a:latin typeface="Calibri" panose="020F0502020204030204" pitchFamily="34" charset="0"/>
                        </a:rPr>
                        <a:t>OCNMS (wo open/surveys)</a:t>
                      </a:r>
                    </a:p>
                  </a:txBody>
                  <a:tcPr marL="7228" marR="7228" marT="7228"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800" b="0" i="1" u="none" strike="noStrike">
                          <a:solidFill>
                            <a:srgbClr val="000000"/>
                          </a:solidFill>
                          <a:effectLst/>
                          <a:latin typeface="Calibri" panose="020F0502020204030204" pitchFamily="34" charset="0"/>
                        </a:rPr>
                        <a:t>OCNMS (total/surveys)</a:t>
                      </a:r>
                    </a:p>
                  </a:txBody>
                  <a:tcPr marL="7228" marR="7228" marT="7228"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1725646"/>
                  </a:ext>
                </a:extLst>
              </a:tr>
              <a:tr h="261659">
                <a:tc>
                  <a:txBody>
                    <a:bodyPr/>
                    <a:lstStyle/>
                    <a:p>
                      <a:pPr algn="l" fontAlgn="b"/>
                      <a:r>
                        <a:rPr lang="en-US" sz="800" b="0" i="0" u="none" strike="noStrike">
                          <a:solidFill>
                            <a:srgbClr val="000000"/>
                          </a:solidFill>
                          <a:effectLst/>
                          <a:latin typeface="Calibri" panose="020F0502020204030204" pitchFamily="34" charset="0"/>
                        </a:rPr>
                        <a:t>(ER x mat prop)</a:t>
                      </a:r>
                    </a:p>
                  </a:txBody>
                  <a:tcPr marL="7228" marR="7228" marT="722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7228" marR="7228" marT="722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290702721"/>
                  </a:ext>
                </a:extLst>
              </a:tr>
              <a:tr h="261659">
                <a:tc>
                  <a:txBody>
                    <a:bodyPr/>
                    <a:lstStyle/>
                    <a:p>
                      <a:pPr algn="l" fontAlgn="b"/>
                      <a:r>
                        <a:rPr lang="en-US" sz="800" b="0" i="0" u="none" strike="noStrike">
                          <a:solidFill>
                            <a:srgbClr val="000000"/>
                          </a:solidFill>
                          <a:effectLst/>
                          <a:latin typeface="Calibri" panose="020F0502020204030204" pitchFamily="34" charset="0"/>
                        </a:rPr>
                        <a:t>(band ents/effort)</a:t>
                      </a:r>
                    </a:p>
                  </a:txBody>
                  <a:tcPr marL="7228" marR="7228" marT="722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0.76586115</a:t>
                      </a:r>
                    </a:p>
                  </a:txBody>
                  <a:tcPr marL="7228" marR="7228" marT="722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7228" marR="7228" marT="7228"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a:noFill/>
                    </a:lnT>
                    <a:lnB>
                      <a:noFill/>
                    </a:lnB>
                  </a:tcPr>
                </a:tc>
                <a:extLst>
                  <a:ext uri="{0D108BD9-81ED-4DB2-BD59-A6C34878D82A}">
                    <a16:rowId xmlns:a16="http://schemas.microsoft.com/office/drawing/2014/main" val="3450039505"/>
                  </a:ext>
                </a:extLst>
              </a:tr>
              <a:tr h="261659">
                <a:tc>
                  <a:txBody>
                    <a:bodyPr/>
                    <a:lstStyle/>
                    <a:p>
                      <a:pPr algn="l" fontAlgn="b"/>
                      <a:r>
                        <a:rPr lang="en-US" sz="800" b="0" i="0" u="none" strike="noStrike">
                          <a:solidFill>
                            <a:srgbClr val="000000"/>
                          </a:solidFill>
                          <a:effectLst/>
                          <a:latin typeface="Calibri" panose="020F0502020204030204" pitchFamily="34" charset="0"/>
                        </a:rPr>
                        <a:t>(mat ent/all ent)</a:t>
                      </a:r>
                    </a:p>
                  </a:txBody>
                  <a:tcPr marL="7228" marR="7228" marT="722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0.71227355</a:t>
                      </a:r>
                    </a:p>
                  </a:txBody>
                  <a:tcPr marL="7228" marR="7228" marT="722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0.88145347</a:t>
                      </a:r>
                    </a:p>
                  </a:txBody>
                  <a:tcPr marL="7228" marR="7228" marT="722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7228" marR="7228" marT="7228"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a:noFill/>
                    </a:lnT>
                    <a:lnB>
                      <a:noFill/>
                    </a:lnB>
                  </a:tcPr>
                </a:tc>
                <a:extLst>
                  <a:ext uri="{0D108BD9-81ED-4DB2-BD59-A6C34878D82A}">
                    <a16:rowId xmlns:a16="http://schemas.microsoft.com/office/drawing/2014/main" val="2191695403"/>
                  </a:ext>
                </a:extLst>
              </a:tr>
              <a:tr h="388874">
                <a:tc>
                  <a:txBody>
                    <a:bodyPr/>
                    <a:lstStyle/>
                    <a:p>
                      <a:pPr algn="l" fontAlgn="b"/>
                      <a:r>
                        <a:rPr lang="en-US" sz="800" b="0" i="0" u="none" strike="noStrike">
                          <a:solidFill>
                            <a:srgbClr val="000000"/>
                          </a:solidFill>
                          <a:effectLst/>
                          <a:latin typeface="Calibri" panose="020F0502020204030204" pitchFamily="34" charset="0"/>
                        </a:rPr>
                        <a:t>OCNMS (wo open/surveys)</a:t>
                      </a:r>
                    </a:p>
                  </a:txBody>
                  <a:tcPr marL="7228" marR="7228" marT="722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0.33539851</a:t>
                      </a:r>
                    </a:p>
                  </a:txBody>
                  <a:tcPr marL="7228" marR="7228" marT="722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0.57854594</a:t>
                      </a:r>
                    </a:p>
                  </a:txBody>
                  <a:tcPr marL="7228" marR="7228" marT="722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0.60660978</a:t>
                      </a:r>
                    </a:p>
                  </a:txBody>
                  <a:tcPr marL="7228" marR="7228" marT="7228" marB="0" anchor="b">
                    <a:lnL>
                      <a:noFill/>
                    </a:lnL>
                    <a:lnR>
                      <a:noFill/>
                    </a:lnR>
                    <a:lnT>
                      <a:noFill/>
                    </a:lnT>
                    <a:lnB>
                      <a:noFill/>
                    </a:lnB>
                  </a:tcPr>
                </a:tc>
                <a:tc>
                  <a:txBody>
                    <a:bodyPr/>
                    <a:lstStyle/>
                    <a:p>
                      <a:pPr algn="r" fontAlgn="b"/>
                      <a:r>
                        <a:rPr lang="en-US" sz="800" b="0" i="0" u="none" strike="noStrike">
                          <a:solidFill>
                            <a:srgbClr val="000000"/>
                          </a:solidFill>
                          <a:effectLst/>
                          <a:latin typeface="Calibri" panose="020F0502020204030204" pitchFamily="34" charset="0"/>
                        </a:rPr>
                        <a:t>1</a:t>
                      </a:r>
                    </a:p>
                  </a:txBody>
                  <a:tcPr marL="7228" marR="7228" marT="7228" marB="0" anchor="b">
                    <a:lnL>
                      <a:noFill/>
                    </a:lnL>
                    <a:lnR>
                      <a:noFill/>
                    </a:lnR>
                    <a:lnT>
                      <a:noFill/>
                    </a:lnT>
                    <a:lnB>
                      <a:noFill/>
                    </a:lnB>
                  </a:tcPr>
                </a:tc>
                <a:tc>
                  <a:txBody>
                    <a:bodyPr/>
                    <a:lstStyle/>
                    <a:p>
                      <a:pPr algn="l" fontAlgn="b"/>
                      <a:endParaRPr lang="en-US" sz="800" b="0" i="0" u="none" strike="noStrike">
                        <a:solidFill>
                          <a:srgbClr val="000000"/>
                        </a:solidFill>
                        <a:effectLst/>
                        <a:latin typeface="Calibri" panose="020F0502020204030204" pitchFamily="34" charset="0"/>
                      </a:endParaRPr>
                    </a:p>
                  </a:txBody>
                  <a:tcPr marL="7228" marR="7228" marT="7228" marB="0" anchor="b">
                    <a:lnL>
                      <a:noFill/>
                    </a:lnL>
                    <a:lnR>
                      <a:noFill/>
                    </a:lnR>
                    <a:lnT>
                      <a:noFill/>
                    </a:lnT>
                    <a:lnB>
                      <a:noFill/>
                    </a:lnB>
                  </a:tcPr>
                </a:tc>
                <a:extLst>
                  <a:ext uri="{0D108BD9-81ED-4DB2-BD59-A6C34878D82A}">
                    <a16:rowId xmlns:a16="http://schemas.microsoft.com/office/drawing/2014/main" val="2942870571"/>
                  </a:ext>
                </a:extLst>
              </a:tr>
              <a:tr h="388874">
                <a:tc>
                  <a:txBody>
                    <a:bodyPr/>
                    <a:lstStyle/>
                    <a:p>
                      <a:pPr algn="l" fontAlgn="b"/>
                      <a:r>
                        <a:rPr lang="en-US" sz="800" b="0" i="0" u="none" strike="noStrike">
                          <a:solidFill>
                            <a:srgbClr val="000000"/>
                          </a:solidFill>
                          <a:effectLst/>
                          <a:latin typeface="Calibri" panose="020F0502020204030204" pitchFamily="34" charset="0"/>
                        </a:rPr>
                        <a:t>OCNMS (total/surveys)</a:t>
                      </a:r>
                    </a:p>
                  </a:txBody>
                  <a:tcPr marL="7228" marR="7228" marT="7228"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-0.14569068</a:t>
                      </a:r>
                    </a:p>
                  </a:txBody>
                  <a:tcPr marL="7228" marR="7228" marT="7228"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0.4186555</a:t>
                      </a:r>
                    </a:p>
                  </a:txBody>
                  <a:tcPr marL="7228" marR="7228" marT="7228"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800" b="0" i="0" u="none" strike="noStrike">
                          <a:solidFill>
                            <a:srgbClr val="000000"/>
                          </a:solidFill>
                          <a:effectLst/>
                          <a:latin typeface="Calibri" panose="020F0502020204030204" pitchFamily="34" charset="0"/>
                        </a:rPr>
                        <a:t>0.36568347</a:t>
                      </a:r>
                    </a:p>
                  </a:txBody>
                  <a:tcPr marL="7228" marR="7228" marT="7228" marB="0" anchor="b">
                    <a:lnL>
                      <a:noFill/>
                    </a:lnL>
                    <a:lnR>
                      <a:noFill/>
                    </a:lnR>
                    <a:lnT>
                      <a:noFill/>
                    </a:lnT>
                    <a:lnB w="12700" cap="flat" cmpd="sng" algn="ctr">
                      <a:solidFill>
                        <a:srgbClr val="000000"/>
                      </a:solidFill>
                      <a:prstDash val="solid"/>
                      <a:round/>
                      <a:headEnd type="none" w="med" len="med"/>
                      <a:tailEnd type="none" w="med" len="med"/>
                    </a:lnB>
                    <a:solidFill>
                      <a:srgbClr val="FFFF00"/>
                    </a:solidFill>
                  </a:tcPr>
                </a:tc>
                <a:tc>
                  <a:txBody>
                    <a:bodyPr/>
                    <a:lstStyle/>
                    <a:p>
                      <a:pPr algn="r" fontAlgn="b"/>
                      <a:r>
                        <a:rPr lang="en-US" sz="800" b="0" i="0" u="none" strike="noStrike">
                          <a:solidFill>
                            <a:srgbClr val="000000"/>
                          </a:solidFill>
                          <a:effectLst/>
                          <a:latin typeface="Calibri" panose="020F0502020204030204" pitchFamily="34" charset="0"/>
                        </a:rPr>
                        <a:t>0.24038973</a:t>
                      </a:r>
                    </a:p>
                  </a:txBody>
                  <a:tcPr marL="7228" marR="7228" marT="7228"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800" b="0" i="0" u="none" strike="noStrike" dirty="0">
                          <a:solidFill>
                            <a:srgbClr val="000000"/>
                          </a:solidFill>
                          <a:effectLst/>
                          <a:latin typeface="Calibri" panose="020F0502020204030204" pitchFamily="34" charset="0"/>
                        </a:rPr>
                        <a:t>1</a:t>
                      </a:r>
                    </a:p>
                  </a:txBody>
                  <a:tcPr marL="7228" marR="7228" marT="7228"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4864831"/>
                  </a:ext>
                </a:extLst>
              </a:tr>
            </a:tbl>
          </a:graphicData>
        </a:graphic>
      </p:graphicFrame>
    </p:spTree>
    <p:extLst>
      <p:ext uri="{BB962C8B-B14F-4D97-AF65-F5344CB8AC3E}">
        <p14:creationId xmlns:p14="http://schemas.microsoft.com/office/powerpoint/2010/main" val="8124780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5419868B-3EE8-434A-B087-88B2FAD5B21F}"/>
              </a:ext>
            </a:extLst>
          </p:cNvPr>
          <p:cNvGrpSpPr/>
          <p:nvPr/>
        </p:nvGrpSpPr>
        <p:grpSpPr>
          <a:xfrm>
            <a:off x="1150373" y="776749"/>
            <a:ext cx="9016181" cy="5270090"/>
            <a:chOff x="1150373" y="776749"/>
            <a:chExt cx="9016181" cy="5270090"/>
          </a:xfrm>
        </p:grpSpPr>
        <p:sp>
          <p:nvSpPr>
            <p:cNvPr id="25" name="Rectangle 24">
              <a:extLst>
                <a:ext uri="{FF2B5EF4-FFF2-40B4-BE49-F238E27FC236}">
                  <a16:creationId xmlns:a16="http://schemas.microsoft.com/office/drawing/2014/main" id="{721B981D-5FB4-AF41-BF50-03D1E62F297F}"/>
                </a:ext>
              </a:extLst>
            </p:cNvPr>
            <p:cNvSpPr/>
            <p:nvPr/>
          </p:nvSpPr>
          <p:spPr>
            <a:xfrm>
              <a:off x="1150373" y="776749"/>
              <a:ext cx="9016181" cy="5270090"/>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55A8F4CF-E909-D848-98BC-FDFBCDD53681}"/>
                </a:ext>
              </a:extLst>
            </p:cNvPr>
            <p:cNvGrpSpPr/>
            <p:nvPr/>
          </p:nvGrpSpPr>
          <p:grpSpPr>
            <a:xfrm>
              <a:off x="1320390" y="940185"/>
              <a:ext cx="8714317" cy="4966698"/>
              <a:chOff x="216209" y="1613168"/>
              <a:chExt cx="8714317" cy="4966698"/>
            </a:xfrm>
          </p:grpSpPr>
          <p:grpSp>
            <p:nvGrpSpPr>
              <p:cNvPr id="17" name="Group 16">
                <a:extLst>
                  <a:ext uri="{FF2B5EF4-FFF2-40B4-BE49-F238E27FC236}">
                    <a16:creationId xmlns:a16="http://schemas.microsoft.com/office/drawing/2014/main" id="{1A430D51-FAF1-D341-AF4A-BD183D14ED9C}"/>
                  </a:ext>
                </a:extLst>
              </p:cNvPr>
              <p:cNvGrpSpPr/>
              <p:nvPr/>
            </p:nvGrpSpPr>
            <p:grpSpPr>
              <a:xfrm>
                <a:off x="218107" y="1613169"/>
                <a:ext cx="2233711" cy="2305755"/>
                <a:chOff x="218107" y="1613169"/>
                <a:chExt cx="2233711" cy="2305755"/>
              </a:xfrm>
            </p:grpSpPr>
            <p:pic>
              <p:nvPicPr>
                <p:cNvPr id="2" name="Picture 1">
                  <a:extLst>
                    <a:ext uri="{FF2B5EF4-FFF2-40B4-BE49-F238E27FC236}">
                      <a16:creationId xmlns:a16="http://schemas.microsoft.com/office/drawing/2014/main" id="{B0161AB4-A5F2-2B43-A317-E6A96B96DA43}"/>
                    </a:ext>
                  </a:extLst>
                </p:cNvPr>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218107" y="1613169"/>
                  <a:ext cx="2229533" cy="2299022"/>
                </a:xfrm>
                <a:prstGeom prst="rect">
                  <a:avLst/>
                </a:prstGeom>
                <a:ln>
                  <a:solidFill>
                    <a:schemeClr val="tx1"/>
                  </a:solidFill>
                </a:ln>
              </p:spPr>
            </p:pic>
            <p:sp>
              <p:nvSpPr>
                <p:cNvPr id="9" name="TextBox 8">
                  <a:extLst>
                    <a:ext uri="{FF2B5EF4-FFF2-40B4-BE49-F238E27FC236}">
                      <a16:creationId xmlns:a16="http://schemas.microsoft.com/office/drawing/2014/main" id="{056FB796-C170-5D4E-9F28-7EE980487E6C}"/>
                    </a:ext>
                  </a:extLst>
                </p:cNvPr>
                <p:cNvSpPr txBox="1"/>
                <p:nvPr/>
              </p:nvSpPr>
              <p:spPr>
                <a:xfrm>
                  <a:off x="2156544" y="3549592"/>
                  <a:ext cx="295274" cy="369332"/>
                </a:xfrm>
                <a:prstGeom prst="rect">
                  <a:avLst/>
                </a:prstGeom>
                <a:solidFill>
                  <a:schemeClr val="bg1"/>
                </a:solidFill>
                <a:ln>
                  <a:solidFill>
                    <a:schemeClr val="tx1"/>
                  </a:solidFill>
                </a:ln>
              </p:spPr>
              <p:txBody>
                <a:bodyPr wrap="none" rtlCol="0">
                  <a:spAutoFit/>
                </a:bodyPr>
                <a:lstStyle/>
                <a:p>
                  <a:r>
                    <a:rPr lang="en-US" dirty="0"/>
                    <a:t>a</a:t>
                  </a:r>
                </a:p>
              </p:txBody>
            </p:sp>
          </p:grpSp>
          <p:grpSp>
            <p:nvGrpSpPr>
              <p:cNvPr id="18" name="Group 17">
                <a:extLst>
                  <a:ext uri="{FF2B5EF4-FFF2-40B4-BE49-F238E27FC236}">
                    <a16:creationId xmlns:a16="http://schemas.microsoft.com/office/drawing/2014/main" id="{08B79C4F-B2C0-1143-9406-D86E1ACB4AD9}"/>
                  </a:ext>
                </a:extLst>
              </p:cNvPr>
              <p:cNvGrpSpPr/>
              <p:nvPr/>
            </p:nvGrpSpPr>
            <p:grpSpPr>
              <a:xfrm>
                <a:off x="2683083" y="1613168"/>
                <a:ext cx="3765210" cy="1662823"/>
                <a:chOff x="2680305" y="1639787"/>
                <a:chExt cx="3765210" cy="1662823"/>
              </a:xfrm>
            </p:grpSpPr>
            <p:pic>
              <p:nvPicPr>
                <p:cNvPr id="3" name="Picture 2">
                  <a:extLst>
                    <a:ext uri="{FF2B5EF4-FFF2-40B4-BE49-F238E27FC236}">
                      <a16:creationId xmlns:a16="http://schemas.microsoft.com/office/drawing/2014/main" id="{6A8B75D6-8B3A-5543-8CCE-1CF2296E08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80305" y="1639787"/>
                  <a:ext cx="3761221" cy="1659266"/>
                </a:xfrm>
                <a:prstGeom prst="rect">
                  <a:avLst/>
                </a:prstGeom>
                <a:ln>
                  <a:solidFill>
                    <a:schemeClr val="tx1"/>
                  </a:solidFill>
                </a:ln>
              </p:spPr>
            </p:pic>
            <p:sp>
              <p:nvSpPr>
                <p:cNvPr id="10" name="TextBox 9">
                  <a:extLst>
                    <a:ext uri="{FF2B5EF4-FFF2-40B4-BE49-F238E27FC236}">
                      <a16:creationId xmlns:a16="http://schemas.microsoft.com/office/drawing/2014/main" id="{1E14A317-F389-9E4A-A2DA-602D2FC9EBA2}"/>
                    </a:ext>
                  </a:extLst>
                </p:cNvPr>
                <p:cNvSpPr txBox="1"/>
                <p:nvPr/>
              </p:nvSpPr>
              <p:spPr>
                <a:xfrm>
                  <a:off x="6139021" y="2933278"/>
                  <a:ext cx="306494" cy="369332"/>
                </a:xfrm>
                <a:prstGeom prst="rect">
                  <a:avLst/>
                </a:prstGeom>
                <a:solidFill>
                  <a:schemeClr val="bg1"/>
                </a:solidFill>
                <a:ln>
                  <a:solidFill>
                    <a:schemeClr val="tx1"/>
                  </a:solidFill>
                </a:ln>
              </p:spPr>
              <p:txBody>
                <a:bodyPr wrap="none" rtlCol="0">
                  <a:spAutoFit/>
                </a:bodyPr>
                <a:lstStyle/>
                <a:p>
                  <a:r>
                    <a:rPr lang="en-US" dirty="0"/>
                    <a:t>b</a:t>
                  </a:r>
                </a:p>
              </p:txBody>
            </p:sp>
          </p:grpSp>
          <p:grpSp>
            <p:nvGrpSpPr>
              <p:cNvPr id="19" name="Group 18">
                <a:extLst>
                  <a:ext uri="{FF2B5EF4-FFF2-40B4-BE49-F238E27FC236}">
                    <a16:creationId xmlns:a16="http://schemas.microsoft.com/office/drawing/2014/main" id="{C473AFC0-EAB5-2E49-90EE-4F826AB8D076}"/>
                  </a:ext>
                </a:extLst>
              </p:cNvPr>
              <p:cNvGrpSpPr/>
              <p:nvPr/>
            </p:nvGrpSpPr>
            <p:grpSpPr>
              <a:xfrm>
                <a:off x="6672916" y="1614317"/>
                <a:ext cx="2257610" cy="2414340"/>
                <a:chOff x="6672916" y="1614317"/>
                <a:chExt cx="2257610" cy="2414340"/>
              </a:xfrm>
            </p:grpSpPr>
            <p:pic>
              <p:nvPicPr>
                <p:cNvPr id="4" name="Picture 3">
                  <a:extLst>
                    <a:ext uri="{FF2B5EF4-FFF2-40B4-BE49-F238E27FC236}">
                      <a16:creationId xmlns:a16="http://schemas.microsoft.com/office/drawing/2014/main" id="{EC29150E-13E7-3348-A096-C62FD43F33A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72916" y="1614317"/>
                  <a:ext cx="2252977" cy="2411165"/>
                </a:xfrm>
                <a:prstGeom prst="rect">
                  <a:avLst/>
                </a:prstGeom>
                <a:ln>
                  <a:solidFill>
                    <a:schemeClr val="tx1"/>
                  </a:solidFill>
                </a:ln>
              </p:spPr>
            </p:pic>
            <p:sp>
              <p:nvSpPr>
                <p:cNvPr id="11" name="TextBox 10">
                  <a:extLst>
                    <a:ext uri="{FF2B5EF4-FFF2-40B4-BE49-F238E27FC236}">
                      <a16:creationId xmlns:a16="http://schemas.microsoft.com/office/drawing/2014/main" id="{0B407E80-867B-704E-B29E-BC75089EDCAD}"/>
                    </a:ext>
                  </a:extLst>
                </p:cNvPr>
                <p:cNvSpPr txBox="1"/>
                <p:nvPr/>
              </p:nvSpPr>
              <p:spPr>
                <a:xfrm>
                  <a:off x="8648076" y="3659325"/>
                  <a:ext cx="282450" cy="369332"/>
                </a:xfrm>
                <a:prstGeom prst="rect">
                  <a:avLst/>
                </a:prstGeom>
                <a:solidFill>
                  <a:schemeClr val="bg1"/>
                </a:solidFill>
                <a:ln>
                  <a:solidFill>
                    <a:schemeClr val="tx1"/>
                  </a:solidFill>
                </a:ln>
              </p:spPr>
              <p:txBody>
                <a:bodyPr wrap="none" rtlCol="0">
                  <a:spAutoFit/>
                </a:bodyPr>
                <a:lstStyle/>
                <a:p>
                  <a:r>
                    <a:rPr lang="en-US" dirty="0"/>
                    <a:t>c</a:t>
                  </a:r>
                </a:p>
              </p:txBody>
            </p:sp>
          </p:grpSp>
          <p:grpSp>
            <p:nvGrpSpPr>
              <p:cNvPr id="20" name="Group 19">
                <a:extLst>
                  <a:ext uri="{FF2B5EF4-FFF2-40B4-BE49-F238E27FC236}">
                    <a16:creationId xmlns:a16="http://schemas.microsoft.com/office/drawing/2014/main" id="{C6D1271D-BF9E-084E-8F5B-5600B919D096}"/>
                  </a:ext>
                </a:extLst>
              </p:cNvPr>
              <p:cNvGrpSpPr/>
              <p:nvPr/>
            </p:nvGrpSpPr>
            <p:grpSpPr>
              <a:xfrm>
                <a:off x="6669741" y="4156164"/>
                <a:ext cx="2258707" cy="2423702"/>
                <a:chOff x="6667186" y="4183462"/>
                <a:chExt cx="2258707" cy="2423702"/>
              </a:xfrm>
            </p:grpSpPr>
            <p:pic>
              <p:nvPicPr>
                <p:cNvPr id="8" name="Picture 7">
                  <a:extLst>
                    <a:ext uri="{FF2B5EF4-FFF2-40B4-BE49-F238E27FC236}">
                      <a16:creationId xmlns:a16="http://schemas.microsoft.com/office/drawing/2014/main" id="{BB621609-7A29-5F41-9447-16239BEB2F5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67186" y="4183462"/>
                  <a:ext cx="2255532" cy="2420527"/>
                </a:xfrm>
                <a:prstGeom prst="rect">
                  <a:avLst/>
                </a:prstGeom>
                <a:ln>
                  <a:solidFill>
                    <a:schemeClr val="tx1"/>
                  </a:solidFill>
                </a:ln>
              </p:spPr>
            </p:pic>
            <p:sp>
              <p:nvSpPr>
                <p:cNvPr id="12" name="TextBox 11">
                  <a:extLst>
                    <a:ext uri="{FF2B5EF4-FFF2-40B4-BE49-F238E27FC236}">
                      <a16:creationId xmlns:a16="http://schemas.microsoft.com/office/drawing/2014/main" id="{B497FC0A-DC69-2149-9159-4C154DC923E5}"/>
                    </a:ext>
                  </a:extLst>
                </p:cNvPr>
                <p:cNvSpPr txBox="1"/>
                <p:nvPr/>
              </p:nvSpPr>
              <p:spPr>
                <a:xfrm>
                  <a:off x="8619399" y="6237832"/>
                  <a:ext cx="306494" cy="369332"/>
                </a:xfrm>
                <a:prstGeom prst="rect">
                  <a:avLst/>
                </a:prstGeom>
                <a:solidFill>
                  <a:schemeClr val="bg1"/>
                </a:solidFill>
                <a:ln>
                  <a:solidFill>
                    <a:schemeClr val="tx1"/>
                  </a:solidFill>
                </a:ln>
              </p:spPr>
              <p:txBody>
                <a:bodyPr wrap="none" rtlCol="0">
                  <a:spAutoFit/>
                </a:bodyPr>
                <a:lstStyle/>
                <a:p>
                  <a:r>
                    <a:rPr lang="en-US" dirty="0"/>
                    <a:t>d</a:t>
                  </a:r>
                </a:p>
              </p:txBody>
            </p:sp>
          </p:grpSp>
          <p:grpSp>
            <p:nvGrpSpPr>
              <p:cNvPr id="22" name="Group 21">
                <a:extLst>
                  <a:ext uri="{FF2B5EF4-FFF2-40B4-BE49-F238E27FC236}">
                    <a16:creationId xmlns:a16="http://schemas.microsoft.com/office/drawing/2014/main" id="{965C78C0-0218-FF46-B525-0109E31A2EA4}"/>
                  </a:ext>
                </a:extLst>
              </p:cNvPr>
              <p:cNvGrpSpPr/>
              <p:nvPr/>
            </p:nvGrpSpPr>
            <p:grpSpPr>
              <a:xfrm>
                <a:off x="2677665" y="5547090"/>
                <a:ext cx="3726521" cy="1029859"/>
                <a:chOff x="2713670" y="5547090"/>
                <a:chExt cx="3726521" cy="1029859"/>
              </a:xfrm>
            </p:grpSpPr>
            <p:pic>
              <p:nvPicPr>
                <p:cNvPr id="7" name="Picture 6">
                  <a:extLst>
                    <a:ext uri="{FF2B5EF4-FFF2-40B4-BE49-F238E27FC236}">
                      <a16:creationId xmlns:a16="http://schemas.microsoft.com/office/drawing/2014/main" id="{16CD0CE1-2111-6542-86FF-04D7A1D64D5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13670" y="5547090"/>
                  <a:ext cx="3723346" cy="1029601"/>
                </a:xfrm>
                <a:prstGeom prst="rect">
                  <a:avLst/>
                </a:prstGeom>
                <a:ln>
                  <a:solidFill>
                    <a:schemeClr val="tx1"/>
                  </a:solidFill>
                </a:ln>
              </p:spPr>
            </p:pic>
            <p:sp>
              <p:nvSpPr>
                <p:cNvPr id="13" name="TextBox 12">
                  <a:extLst>
                    <a:ext uri="{FF2B5EF4-FFF2-40B4-BE49-F238E27FC236}">
                      <a16:creationId xmlns:a16="http://schemas.microsoft.com/office/drawing/2014/main" id="{1D7FF81C-21B3-6749-8940-C2E7994D91D8}"/>
                    </a:ext>
                  </a:extLst>
                </p:cNvPr>
                <p:cNvSpPr txBox="1"/>
                <p:nvPr/>
              </p:nvSpPr>
              <p:spPr>
                <a:xfrm>
                  <a:off x="6140109" y="6207617"/>
                  <a:ext cx="300082" cy="369332"/>
                </a:xfrm>
                <a:prstGeom prst="rect">
                  <a:avLst/>
                </a:prstGeom>
                <a:solidFill>
                  <a:schemeClr val="bg1"/>
                </a:solidFill>
                <a:ln>
                  <a:solidFill>
                    <a:schemeClr val="tx1"/>
                  </a:solidFill>
                </a:ln>
              </p:spPr>
              <p:txBody>
                <a:bodyPr wrap="none" rtlCol="0">
                  <a:spAutoFit/>
                </a:bodyPr>
                <a:lstStyle/>
                <a:p>
                  <a:r>
                    <a:rPr lang="en-US" dirty="0"/>
                    <a:t>e</a:t>
                  </a:r>
                </a:p>
              </p:txBody>
            </p:sp>
          </p:grpSp>
          <p:grpSp>
            <p:nvGrpSpPr>
              <p:cNvPr id="23" name="Group 22">
                <a:extLst>
                  <a:ext uri="{FF2B5EF4-FFF2-40B4-BE49-F238E27FC236}">
                    <a16:creationId xmlns:a16="http://schemas.microsoft.com/office/drawing/2014/main" id="{CC8A061F-70CA-0141-8B7D-4FD617055CE6}"/>
                  </a:ext>
                </a:extLst>
              </p:cNvPr>
              <p:cNvGrpSpPr/>
              <p:nvPr/>
            </p:nvGrpSpPr>
            <p:grpSpPr>
              <a:xfrm>
                <a:off x="216209" y="4182581"/>
                <a:ext cx="2230537" cy="2394368"/>
                <a:chOff x="219072" y="4182581"/>
                <a:chExt cx="2230537" cy="2394368"/>
              </a:xfrm>
            </p:grpSpPr>
            <p:pic>
              <p:nvPicPr>
                <p:cNvPr id="5" name="Picture 4">
                  <a:extLst>
                    <a:ext uri="{FF2B5EF4-FFF2-40B4-BE49-F238E27FC236}">
                      <a16:creationId xmlns:a16="http://schemas.microsoft.com/office/drawing/2014/main" id="{E0D13C58-8BCC-0E4A-A5FD-57F5CADF13A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9072" y="4182581"/>
                  <a:ext cx="2226978" cy="2391566"/>
                </a:xfrm>
                <a:prstGeom prst="rect">
                  <a:avLst/>
                </a:prstGeom>
                <a:ln>
                  <a:solidFill>
                    <a:schemeClr val="tx1"/>
                  </a:solidFill>
                </a:ln>
              </p:spPr>
            </p:pic>
            <p:sp>
              <p:nvSpPr>
                <p:cNvPr id="14" name="TextBox 13">
                  <a:extLst>
                    <a:ext uri="{FF2B5EF4-FFF2-40B4-BE49-F238E27FC236}">
                      <a16:creationId xmlns:a16="http://schemas.microsoft.com/office/drawing/2014/main" id="{5A56B82B-BD70-3D41-B42B-4A1BDB3B139C}"/>
                    </a:ext>
                  </a:extLst>
                </p:cNvPr>
                <p:cNvSpPr txBox="1"/>
                <p:nvPr/>
              </p:nvSpPr>
              <p:spPr>
                <a:xfrm>
                  <a:off x="2194411" y="6207617"/>
                  <a:ext cx="255198" cy="369332"/>
                </a:xfrm>
                <a:prstGeom prst="rect">
                  <a:avLst/>
                </a:prstGeom>
                <a:solidFill>
                  <a:schemeClr val="bg1"/>
                </a:solidFill>
                <a:ln>
                  <a:solidFill>
                    <a:schemeClr val="tx1"/>
                  </a:solidFill>
                </a:ln>
              </p:spPr>
              <p:txBody>
                <a:bodyPr wrap="none" rtlCol="0">
                  <a:spAutoFit/>
                </a:bodyPr>
                <a:lstStyle/>
                <a:p>
                  <a:r>
                    <a:rPr lang="en-US" dirty="0"/>
                    <a:t>f</a:t>
                  </a:r>
                </a:p>
              </p:txBody>
            </p:sp>
          </p:grpSp>
          <p:grpSp>
            <p:nvGrpSpPr>
              <p:cNvPr id="21" name="Group 20">
                <a:extLst>
                  <a:ext uri="{FF2B5EF4-FFF2-40B4-BE49-F238E27FC236}">
                    <a16:creationId xmlns:a16="http://schemas.microsoft.com/office/drawing/2014/main" id="{D01D54C1-F405-E445-94E4-73CEE063AC9C}"/>
                  </a:ext>
                </a:extLst>
              </p:cNvPr>
              <p:cNvGrpSpPr/>
              <p:nvPr/>
            </p:nvGrpSpPr>
            <p:grpSpPr>
              <a:xfrm>
                <a:off x="2683083" y="3648195"/>
                <a:ext cx="3754390" cy="1559107"/>
                <a:chOff x="2683083" y="3648195"/>
                <a:chExt cx="3754390" cy="1559107"/>
              </a:xfrm>
            </p:grpSpPr>
            <p:pic>
              <p:nvPicPr>
                <p:cNvPr id="6" name="Picture 5">
                  <a:extLst>
                    <a:ext uri="{FF2B5EF4-FFF2-40B4-BE49-F238E27FC236}">
                      <a16:creationId xmlns:a16="http://schemas.microsoft.com/office/drawing/2014/main" id="{F5CDEC0E-7092-EB48-9943-D5ABD18E400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83083" y="3648195"/>
                  <a:ext cx="3754390" cy="1557251"/>
                </a:xfrm>
                <a:prstGeom prst="rect">
                  <a:avLst/>
                </a:prstGeom>
                <a:ln>
                  <a:solidFill>
                    <a:schemeClr val="tx1"/>
                  </a:solidFill>
                </a:ln>
              </p:spPr>
            </p:pic>
            <p:sp>
              <p:nvSpPr>
                <p:cNvPr id="15" name="TextBox 14">
                  <a:extLst>
                    <a:ext uri="{FF2B5EF4-FFF2-40B4-BE49-F238E27FC236}">
                      <a16:creationId xmlns:a16="http://schemas.microsoft.com/office/drawing/2014/main" id="{8579F377-9587-9F45-B9A9-CB424DEF45A5}"/>
                    </a:ext>
                  </a:extLst>
                </p:cNvPr>
                <p:cNvSpPr txBox="1"/>
                <p:nvPr/>
              </p:nvSpPr>
              <p:spPr>
                <a:xfrm>
                  <a:off x="6143346" y="4837970"/>
                  <a:ext cx="293670" cy="369332"/>
                </a:xfrm>
                <a:prstGeom prst="rect">
                  <a:avLst/>
                </a:prstGeom>
                <a:solidFill>
                  <a:schemeClr val="bg1"/>
                </a:solidFill>
                <a:ln>
                  <a:solidFill>
                    <a:schemeClr val="tx1"/>
                  </a:solidFill>
                </a:ln>
              </p:spPr>
              <p:txBody>
                <a:bodyPr wrap="none" rtlCol="0">
                  <a:spAutoFit/>
                </a:bodyPr>
                <a:lstStyle/>
                <a:p>
                  <a:r>
                    <a:rPr lang="en-US" dirty="0"/>
                    <a:t>g</a:t>
                  </a:r>
                </a:p>
              </p:txBody>
            </p:sp>
          </p:grpSp>
        </p:grpSp>
      </p:grpSp>
    </p:spTree>
    <p:extLst>
      <p:ext uri="{BB962C8B-B14F-4D97-AF65-F5344CB8AC3E}">
        <p14:creationId xmlns:p14="http://schemas.microsoft.com/office/powerpoint/2010/main" val="25118041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Entanglement Rates Model Comparison AIC</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18050171"/>
              </p:ext>
            </p:extLst>
          </p:nvPr>
        </p:nvGraphicFramePr>
        <p:xfrm>
          <a:off x="838200" y="1408940"/>
          <a:ext cx="6738258" cy="3356832"/>
        </p:xfrm>
        <a:graphic>
          <a:graphicData uri="http://schemas.openxmlformats.org/drawingml/2006/table">
            <a:tbl>
              <a:tblPr firstRow="1" firstCol="1" bandRow="1">
                <a:tableStyleId>{5C22544A-7EE6-4342-B048-85BDC9FD1C3A}</a:tableStyleId>
              </a:tblPr>
              <a:tblGrid>
                <a:gridCol w="3369129">
                  <a:extLst>
                    <a:ext uri="{9D8B030D-6E8A-4147-A177-3AD203B41FA5}">
                      <a16:colId xmlns:a16="http://schemas.microsoft.com/office/drawing/2014/main" val="57075054"/>
                    </a:ext>
                  </a:extLst>
                </a:gridCol>
                <a:gridCol w="3369129">
                  <a:extLst>
                    <a:ext uri="{9D8B030D-6E8A-4147-A177-3AD203B41FA5}">
                      <a16:colId xmlns:a16="http://schemas.microsoft.com/office/drawing/2014/main" val="3268942049"/>
                    </a:ext>
                  </a:extLst>
                </a:gridCol>
              </a:tblGrid>
              <a:tr h="279736">
                <a:tc>
                  <a:txBody>
                    <a:bodyPr/>
                    <a:lstStyle/>
                    <a:p>
                      <a:pPr marL="0" marR="0">
                        <a:spcBef>
                          <a:spcPts val="0"/>
                        </a:spcBef>
                        <a:spcAft>
                          <a:spcPts val="0"/>
                        </a:spcAft>
                      </a:pPr>
                      <a:r>
                        <a:rPr lang="en-US" sz="1200">
                          <a:effectLst/>
                        </a:rPr>
                        <a:t>Model Parameters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err="1">
                          <a:effectLst/>
                        </a:rPr>
                        <a:t>AICc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02218975"/>
                  </a:ext>
                </a:extLst>
              </a:tr>
              <a:tr h="279736">
                <a:tc>
                  <a:txBody>
                    <a:bodyPr/>
                    <a:lstStyle/>
                    <a:p>
                      <a:pPr marL="0" marR="0">
                        <a:spcBef>
                          <a:spcPts val="0"/>
                        </a:spcBef>
                        <a:spcAft>
                          <a:spcPts val="0"/>
                        </a:spcAft>
                      </a:pPr>
                      <a:r>
                        <a:rPr lang="en-US" sz="1200">
                          <a:effectLst/>
                        </a:rPr>
                        <a:t>Species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-5265.625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27822873"/>
                  </a:ext>
                </a:extLst>
              </a:tr>
              <a:tr h="279736">
                <a:tc>
                  <a:txBody>
                    <a:bodyPr/>
                    <a:lstStyle/>
                    <a:p>
                      <a:pPr marL="0" marR="0">
                        <a:spcBef>
                          <a:spcPts val="0"/>
                        </a:spcBef>
                        <a:spcAft>
                          <a:spcPts val="0"/>
                        </a:spcAft>
                      </a:pPr>
                      <a:r>
                        <a:rPr lang="en-US" sz="1200">
                          <a:effectLst/>
                        </a:rPr>
                        <a:t>Species * Year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-5264.645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48267358"/>
                  </a:ext>
                </a:extLst>
              </a:tr>
              <a:tr h="279736">
                <a:tc>
                  <a:txBody>
                    <a:bodyPr/>
                    <a:lstStyle/>
                    <a:p>
                      <a:pPr marL="0" marR="0">
                        <a:spcBef>
                          <a:spcPts val="0"/>
                        </a:spcBef>
                        <a:spcAft>
                          <a:spcPts val="0"/>
                        </a:spcAft>
                      </a:pPr>
                      <a:r>
                        <a:rPr lang="en-US" sz="1200">
                          <a:effectLst/>
                        </a:rPr>
                        <a:t>Year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-5264.138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34224562"/>
                  </a:ext>
                </a:extLst>
              </a:tr>
              <a:tr h="279736">
                <a:tc>
                  <a:txBody>
                    <a:bodyPr/>
                    <a:lstStyle/>
                    <a:p>
                      <a:pPr marL="0" marR="0">
                        <a:spcBef>
                          <a:spcPts val="0"/>
                        </a:spcBef>
                        <a:spcAft>
                          <a:spcPts val="0"/>
                        </a:spcAft>
                      </a:pPr>
                      <a:r>
                        <a:rPr lang="en-US" sz="1200">
                          <a:effectLst/>
                        </a:rPr>
                        <a:t>Month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-5262.519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11199928"/>
                  </a:ext>
                </a:extLst>
              </a:tr>
              <a:tr h="279736">
                <a:tc>
                  <a:txBody>
                    <a:bodyPr/>
                    <a:lstStyle/>
                    <a:p>
                      <a:pPr marL="0" marR="0">
                        <a:spcBef>
                          <a:spcPts val="0"/>
                        </a:spcBef>
                        <a:spcAft>
                          <a:spcPts val="0"/>
                        </a:spcAft>
                      </a:pPr>
                      <a:r>
                        <a:rPr lang="en-US" sz="1200">
                          <a:effectLst/>
                        </a:rPr>
                        <a:t>Species * Month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-5262.377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7116952"/>
                  </a:ext>
                </a:extLst>
              </a:tr>
              <a:tr h="279736">
                <a:tc>
                  <a:txBody>
                    <a:bodyPr/>
                    <a:lstStyle/>
                    <a:p>
                      <a:pPr marL="0" marR="0">
                        <a:spcBef>
                          <a:spcPts val="0"/>
                        </a:spcBef>
                        <a:spcAft>
                          <a:spcPts val="0"/>
                        </a:spcAft>
                      </a:pPr>
                      <a:r>
                        <a:rPr lang="en-US" sz="1200">
                          <a:effectLst/>
                        </a:rPr>
                        <a:t>Complex</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-5260.756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42163158"/>
                  </a:ext>
                </a:extLst>
              </a:tr>
              <a:tr h="279736">
                <a:tc>
                  <a:txBody>
                    <a:bodyPr/>
                    <a:lstStyle/>
                    <a:p>
                      <a:pPr marL="0" marR="0">
                        <a:spcBef>
                          <a:spcPts val="0"/>
                        </a:spcBef>
                        <a:spcAft>
                          <a:spcPts val="0"/>
                        </a:spcAft>
                      </a:pPr>
                      <a:r>
                        <a:rPr lang="en-US" sz="1200">
                          <a:effectLst/>
                        </a:rPr>
                        <a:t>Year * Month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-5260.229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07693589"/>
                  </a:ext>
                </a:extLst>
              </a:tr>
              <a:tr h="279736">
                <a:tc>
                  <a:txBody>
                    <a:bodyPr/>
                    <a:lstStyle/>
                    <a:p>
                      <a:pPr marL="0" marR="0">
                        <a:spcBef>
                          <a:spcPts val="0"/>
                        </a:spcBef>
                        <a:spcAft>
                          <a:spcPts val="0"/>
                        </a:spcAft>
                      </a:pPr>
                      <a:r>
                        <a:rPr lang="en-US" sz="1200">
                          <a:effectLst/>
                        </a:rPr>
                        <a:t>Species * Complex</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-5259.122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03202284"/>
                  </a:ext>
                </a:extLst>
              </a:tr>
              <a:tr h="279736">
                <a:tc>
                  <a:txBody>
                    <a:bodyPr/>
                    <a:lstStyle/>
                    <a:p>
                      <a:pPr marL="0" marR="0">
                        <a:spcBef>
                          <a:spcPts val="0"/>
                        </a:spcBef>
                        <a:spcAft>
                          <a:spcPts val="0"/>
                        </a:spcAft>
                      </a:pPr>
                      <a:r>
                        <a:rPr lang="en-US" sz="1200">
                          <a:effectLst/>
                        </a:rPr>
                        <a:t>Species * Year * Month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-5258.481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47835912"/>
                  </a:ext>
                </a:extLst>
              </a:tr>
              <a:tr h="279736">
                <a:tc>
                  <a:txBody>
                    <a:bodyPr/>
                    <a:lstStyle/>
                    <a:p>
                      <a:pPr marL="0" marR="0">
                        <a:spcBef>
                          <a:spcPts val="0"/>
                        </a:spcBef>
                        <a:spcAft>
                          <a:spcPts val="0"/>
                        </a:spcAft>
                      </a:pPr>
                      <a:r>
                        <a:rPr lang="en-US" sz="1200">
                          <a:effectLst/>
                        </a:rPr>
                        <a:t>Complex * Month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-5253.356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6503373"/>
                  </a:ext>
                </a:extLst>
              </a:tr>
              <a:tr h="279736">
                <a:tc>
                  <a:txBody>
                    <a:bodyPr/>
                    <a:lstStyle/>
                    <a:p>
                      <a:pPr marL="0" marR="0">
                        <a:spcBef>
                          <a:spcPts val="0"/>
                        </a:spcBef>
                        <a:spcAft>
                          <a:spcPts val="0"/>
                        </a:spcAft>
                      </a:pPr>
                      <a:r>
                        <a:rPr lang="en-US" sz="1200">
                          <a:effectLst/>
                        </a:rPr>
                        <a:t>Species * Complex * Year * Month</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effectLst/>
                        </a:rPr>
                        <a:t>-5221.612</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1613568"/>
                  </a:ext>
                </a:extLst>
              </a:tr>
            </a:tbl>
          </a:graphicData>
        </a:graphic>
      </p:graphicFrame>
      <p:sp>
        <p:nvSpPr>
          <p:cNvPr id="5" name="Rectangle 1"/>
          <p:cNvSpPr>
            <a:spLocks noChangeArrowheads="1"/>
          </p:cNvSpPr>
          <p:nvPr/>
        </p:nvSpPr>
        <p:spPr bwMode="auto">
          <a:xfrm>
            <a:off x="-2289175" y="-1113777"/>
            <a:ext cx="1383684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23" eaLnBrk="0" fontAlgn="base" hangingPunct="0">
              <a:spcBef>
                <a:spcPct val="0"/>
              </a:spcBef>
              <a:spcAft>
                <a:spcPct val="0"/>
              </a:spcAft>
            </a:pPr>
            <a:r>
              <a:rPr lang="en-US" altLang="en-US" sz="1200">
                <a:latin typeface="Calibri" panose="020F0502020204030204" pitchFamily="34" charset="0"/>
                <a:ea typeface="Calibri" panose="020F0502020204030204" pitchFamily="34" charset="0"/>
                <a:cs typeface="Times New Roman" panose="02020603050405020304" pitchFamily="18" charset="0"/>
              </a:rPr>
              <a:t>AIC Table</a:t>
            </a:r>
            <a:endParaRPr lang="en-US" altLang="en-US">
              <a:latin typeface="Arial" panose="020B0604020202020204" pitchFamily="34" charset="0"/>
            </a:endParaRPr>
          </a:p>
        </p:txBody>
      </p:sp>
      <p:sp>
        <p:nvSpPr>
          <p:cNvPr id="6" name="TextBox 5"/>
          <p:cNvSpPr txBox="1"/>
          <p:nvPr/>
        </p:nvSpPr>
        <p:spPr>
          <a:xfrm>
            <a:off x="741241" y="4932425"/>
            <a:ext cx="6835217" cy="1200329"/>
          </a:xfrm>
          <a:prstGeom prst="rect">
            <a:avLst/>
          </a:prstGeom>
          <a:noFill/>
        </p:spPr>
        <p:txBody>
          <a:bodyPr wrap="square" rtlCol="0">
            <a:spAutoFit/>
          </a:bodyPr>
          <a:lstStyle/>
          <a:p>
            <a:r>
              <a:rPr lang="en-US" dirty="0"/>
              <a:t>Due to the insignificant effect of complex on entanglement rate, complex was dropped from the stratifications used to calculate final entanglement rates, but averages were stratified by month and year and separated by species</a:t>
            </a:r>
          </a:p>
        </p:txBody>
      </p:sp>
      <p:sp>
        <p:nvSpPr>
          <p:cNvPr id="7" name="TextBox 6"/>
          <p:cNvSpPr txBox="1"/>
          <p:nvPr/>
        </p:nvSpPr>
        <p:spPr>
          <a:xfrm>
            <a:off x="12460583" y="1828799"/>
            <a:ext cx="2955852" cy="2031325"/>
          </a:xfrm>
          <a:prstGeom prst="rect">
            <a:avLst/>
          </a:prstGeom>
          <a:noFill/>
        </p:spPr>
        <p:txBody>
          <a:bodyPr wrap="square" rtlCol="0">
            <a:spAutoFit/>
          </a:bodyPr>
          <a:lstStyle/>
          <a:p>
            <a:r>
              <a:rPr lang="en-US" dirty="0"/>
              <a:t>Rates used as input to the model were calculated from the # of entangled individuals/total count in each sighting, which was then directly put into the different model structures.</a:t>
            </a:r>
          </a:p>
        </p:txBody>
      </p:sp>
    </p:spTree>
    <p:extLst>
      <p:ext uri="{BB962C8B-B14F-4D97-AF65-F5344CB8AC3E}">
        <p14:creationId xmlns:p14="http://schemas.microsoft.com/office/powerpoint/2010/main" val="27368052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Entanglement Rates by Species</a:t>
            </a:r>
          </a:p>
        </p:txBody>
      </p:sp>
      <p:sp>
        <p:nvSpPr>
          <p:cNvPr id="3" name="Content Placeholder 2"/>
          <p:cNvSpPr>
            <a:spLocks noGrp="1"/>
          </p:cNvSpPr>
          <p:nvPr>
            <p:ph idx="1"/>
          </p:nvPr>
        </p:nvSpPr>
        <p:spPr/>
        <p:txBody>
          <a:bodyPr/>
          <a:lstStyle/>
          <a:p>
            <a:r>
              <a:rPr lang="en-US" dirty="0"/>
              <a:t>Steller Entanglement Rate: 0.4321%</a:t>
            </a:r>
          </a:p>
          <a:p>
            <a:r>
              <a:rPr lang="en-US" dirty="0"/>
              <a:t>California Entanglement Rate: 2.8605%</a:t>
            </a:r>
          </a:p>
          <a:p>
            <a:endParaRPr lang="en-US" dirty="0"/>
          </a:p>
          <a:p>
            <a:r>
              <a:rPr lang="en-US" dirty="0"/>
              <a:t>Calculated with stratification: pooled # entanglements/pooled total counts per day -&gt; averaged over month-years -&gt; averaged over years -&gt; averaged overall</a:t>
            </a:r>
          </a:p>
        </p:txBody>
      </p:sp>
    </p:spTree>
    <p:extLst>
      <p:ext uri="{BB962C8B-B14F-4D97-AF65-F5344CB8AC3E}">
        <p14:creationId xmlns:p14="http://schemas.microsoft.com/office/powerpoint/2010/main" val="604123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p:cNvGrpSpPr/>
          <p:nvPr/>
        </p:nvGrpSpPr>
        <p:grpSpPr>
          <a:xfrm>
            <a:off x="458068" y="904418"/>
            <a:ext cx="12768834" cy="2848876"/>
            <a:chOff x="-243681" y="1946408"/>
            <a:chExt cx="12768834" cy="2933935"/>
          </a:xfrm>
        </p:grpSpPr>
        <p:sp>
          <p:nvSpPr>
            <p:cNvPr id="23" name="Left Brace 22"/>
            <p:cNvSpPr/>
            <p:nvPr/>
          </p:nvSpPr>
          <p:spPr>
            <a:xfrm>
              <a:off x="6899092" y="2936914"/>
              <a:ext cx="196110" cy="1039663"/>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600"/>
            </a:p>
          </p:txBody>
        </p:sp>
        <p:sp>
          <p:nvSpPr>
            <p:cNvPr id="4" name="Rounded Rectangle 3"/>
            <p:cNvSpPr/>
            <p:nvPr/>
          </p:nvSpPr>
          <p:spPr>
            <a:xfrm>
              <a:off x="-243680" y="1946408"/>
              <a:ext cx="1036990" cy="65119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800" b="1" u="sng" dirty="0" err="1"/>
                <a:t>Tatoosh</a:t>
              </a:r>
              <a:endParaRPr lang="en-US" sz="800" b="1" u="sng" dirty="0"/>
            </a:p>
            <a:p>
              <a:pPr algn="ctr"/>
              <a:r>
                <a:rPr lang="en-US" sz="800" dirty="0"/>
                <a:t># Entanglements</a:t>
              </a:r>
            </a:p>
            <a:p>
              <a:pPr algn="ctr"/>
              <a:r>
                <a:rPr lang="en-US" sz="800" dirty="0"/>
                <a:t>Total Count</a:t>
              </a:r>
            </a:p>
          </p:txBody>
        </p:sp>
        <p:sp>
          <p:nvSpPr>
            <p:cNvPr id="5" name="Rounded Rectangle 4"/>
            <p:cNvSpPr/>
            <p:nvPr/>
          </p:nvSpPr>
          <p:spPr>
            <a:xfrm>
              <a:off x="-243680" y="2707322"/>
              <a:ext cx="1036990" cy="65119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800" b="1" u="sng" dirty="0"/>
                <a:t>East </a:t>
              </a:r>
              <a:r>
                <a:rPr lang="en-US" sz="800" b="1" u="sng" dirty="0" err="1"/>
                <a:t>Bodelteh</a:t>
              </a:r>
              <a:endParaRPr lang="en-US" sz="800" b="1" u="sng" dirty="0"/>
            </a:p>
            <a:p>
              <a:pPr algn="ctr"/>
              <a:r>
                <a:rPr lang="en-US" sz="800" dirty="0"/>
                <a:t># Entanglements</a:t>
              </a:r>
            </a:p>
            <a:p>
              <a:pPr algn="ctr"/>
              <a:r>
                <a:rPr lang="en-US" sz="800" dirty="0"/>
                <a:t>Total Count</a:t>
              </a:r>
            </a:p>
          </p:txBody>
        </p:sp>
        <p:sp>
          <p:nvSpPr>
            <p:cNvPr id="6" name="Rounded Rectangle 5"/>
            <p:cNvSpPr/>
            <p:nvPr/>
          </p:nvSpPr>
          <p:spPr>
            <a:xfrm>
              <a:off x="-243680" y="3468238"/>
              <a:ext cx="1036990" cy="65119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800" b="1" u="sng" dirty="0"/>
                <a:t>Carroll</a:t>
              </a:r>
            </a:p>
            <a:p>
              <a:pPr algn="ctr"/>
              <a:r>
                <a:rPr lang="en-US" sz="800" dirty="0"/>
                <a:t># Entanglements</a:t>
              </a:r>
            </a:p>
            <a:p>
              <a:pPr algn="ctr"/>
              <a:r>
                <a:rPr lang="en-US" sz="800" dirty="0"/>
                <a:t>Total Count</a:t>
              </a:r>
            </a:p>
          </p:txBody>
        </p:sp>
        <p:sp>
          <p:nvSpPr>
            <p:cNvPr id="7" name="Rounded Rectangle 6"/>
            <p:cNvSpPr/>
            <p:nvPr/>
          </p:nvSpPr>
          <p:spPr>
            <a:xfrm>
              <a:off x="-243681" y="4229153"/>
              <a:ext cx="1036990" cy="65119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800" b="1" u="sng" dirty="0"/>
                <a:t>Sea Lion Rock</a:t>
              </a:r>
            </a:p>
            <a:p>
              <a:pPr algn="ctr"/>
              <a:r>
                <a:rPr lang="en-US" sz="800" dirty="0"/>
                <a:t># Entanglements</a:t>
              </a:r>
            </a:p>
            <a:p>
              <a:pPr algn="ctr"/>
              <a:r>
                <a:rPr lang="en-US" sz="800" dirty="0"/>
                <a:t>Total Count</a:t>
              </a:r>
            </a:p>
          </p:txBody>
        </p:sp>
        <p:sp>
          <p:nvSpPr>
            <p:cNvPr id="9" name="Right Arrow 8"/>
            <p:cNvSpPr/>
            <p:nvPr/>
          </p:nvSpPr>
          <p:spPr>
            <a:xfrm>
              <a:off x="1237733" y="3085989"/>
              <a:ext cx="812223" cy="65834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800" i="1" dirty="0"/>
                <a:t>Pooled</a:t>
              </a:r>
            </a:p>
          </p:txBody>
        </p:sp>
        <p:sp>
          <p:nvSpPr>
            <p:cNvPr id="12" name="Right Brace 11"/>
            <p:cNvSpPr/>
            <p:nvPr/>
          </p:nvSpPr>
          <p:spPr>
            <a:xfrm>
              <a:off x="905692" y="2275580"/>
              <a:ext cx="219658" cy="2279166"/>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sz="800"/>
            </a:p>
          </p:txBody>
        </p:sp>
        <mc:AlternateContent xmlns:mc="http://schemas.openxmlformats.org/markup-compatibility/2006" xmlns:a14="http://schemas.microsoft.com/office/drawing/2010/main">
          <mc:Choice Requires="a14">
            <p:sp>
              <p:nvSpPr>
                <p:cNvPr id="13" name="Rounded Rectangle 12"/>
                <p:cNvSpPr/>
                <p:nvPr/>
              </p:nvSpPr>
              <p:spPr>
                <a:xfrm>
                  <a:off x="2162339" y="2936914"/>
                  <a:ext cx="1583580" cy="95091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u="sng" dirty="0"/>
                    <a:t>Survey Day</a:t>
                  </a:r>
                </a:p>
                <a:p>
                  <a:pPr algn="ctr"/>
                  <a14:m>
                    <m:oMathPara xmlns:m="http://schemas.openxmlformats.org/officeDocument/2006/math">
                      <m:oMathParaPr>
                        <m:jc m:val="centerGroup"/>
                      </m:oMathParaPr>
                      <m:oMath xmlns:m="http://schemas.openxmlformats.org/officeDocument/2006/math">
                        <m:f>
                          <m:fPr>
                            <m:ctrlPr>
                              <a:rPr lang="en-US" sz="800" i="1">
                                <a:latin typeface="Cambria Math" panose="02040503050406030204" pitchFamily="18" charset="0"/>
                              </a:rPr>
                            </m:ctrlPr>
                          </m:fPr>
                          <m:num>
                            <m:r>
                              <m:rPr>
                                <m:sty m:val="p"/>
                              </m:rPr>
                              <a:rPr lang="en-US" sz="800" i="0">
                                <a:latin typeface="Cambria Math" panose="02040503050406030204" pitchFamily="18" charset="0"/>
                              </a:rPr>
                              <m:t>Entanglements</m:t>
                            </m:r>
                          </m:num>
                          <m:den>
                            <m:r>
                              <m:rPr>
                                <m:sty m:val="p"/>
                              </m:rPr>
                              <a:rPr lang="en-US" sz="800" i="0">
                                <a:latin typeface="Cambria Math" panose="02040503050406030204" pitchFamily="18" charset="0"/>
                              </a:rPr>
                              <m:t>Total</m:t>
                            </m:r>
                          </m:den>
                        </m:f>
                        <m:r>
                          <a:rPr lang="en-US" sz="800" i="0">
                            <a:latin typeface="Cambria Math" panose="02040503050406030204" pitchFamily="18" charset="0"/>
                          </a:rPr>
                          <m:t>=</m:t>
                        </m:r>
                        <m:r>
                          <m:rPr>
                            <m:sty m:val="p"/>
                          </m:rPr>
                          <a:rPr lang="en-US" sz="800" i="0">
                            <a:latin typeface="Cambria Math" panose="02040503050406030204" pitchFamily="18" charset="0"/>
                          </a:rPr>
                          <m:t>Rate</m:t>
                        </m:r>
                      </m:oMath>
                    </m:oMathPara>
                  </a14:m>
                  <a:endParaRPr lang="en-US" sz="800" dirty="0"/>
                </a:p>
                <a:p>
                  <a:pPr algn="ctr"/>
                  <a:r>
                    <a:rPr lang="en-US" sz="800" dirty="0"/>
                    <a:t>Total Count</a:t>
                  </a:r>
                </a:p>
              </p:txBody>
            </p:sp>
          </mc:Choice>
          <mc:Fallback xmlns="">
            <p:sp>
              <p:nvSpPr>
                <p:cNvPr id="13" name="Rounded Rectangle 12"/>
                <p:cNvSpPr>
                  <a:spLocks noRot="1" noChangeAspect="1" noMove="1" noResize="1" noEditPoints="1" noAdjustHandles="1" noChangeArrowheads="1" noChangeShapeType="1" noTextEdit="1"/>
                </p:cNvSpPr>
                <p:nvPr/>
              </p:nvSpPr>
              <p:spPr>
                <a:xfrm>
                  <a:off x="2162339" y="2936914"/>
                  <a:ext cx="1583580" cy="950913"/>
                </a:xfrm>
                <a:prstGeom prst="roundRect">
                  <a:avLst/>
                </a:prstGeom>
                <a:blipFill>
                  <a:blip r:embed="rId2"/>
                  <a:stretch>
                    <a:fillRect/>
                  </a:stretch>
                </a:blipFill>
              </p:spPr>
              <p:txBody>
                <a:bodyPr/>
                <a:lstStyle/>
                <a:p>
                  <a:r>
                    <a:rPr lang="en-US">
                      <a:noFill/>
                    </a:rPr>
                    <a:t> </a:t>
                  </a:r>
                </a:p>
              </p:txBody>
            </p:sp>
          </mc:Fallback>
        </mc:AlternateContent>
        <p:sp>
          <p:nvSpPr>
            <p:cNvPr id="14" name="Right Arrow 13"/>
            <p:cNvSpPr/>
            <p:nvPr/>
          </p:nvSpPr>
          <p:spPr>
            <a:xfrm>
              <a:off x="3858302" y="3085989"/>
              <a:ext cx="812223" cy="65834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800" i="1" dirty="0"/>
                <a:t>Averaged</a:t>
              </a:r>
            </a:p>
          </p:txBody>
        </p:sp>
        <p:sp>
          <p:nvSpPr>
            <p:cNvPr id="15" name="Rounded Rectangle 14"/>
            <p:cNvSpPr/>
            <p:nvPr/>
          </p:nvSpPr>
          <p:spPr>
            <a:xfrm>
              <a:off x="4782907" y="2942498"/>
              <a:ext cx="1082965" cy="9453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u="sng" dirty="0"/>
                <a:t>Survey Month</a:t>
              </a:r>
            </a:p>
            <a:p>
              <a:pPr algn="ctr"/>
              <a:r>
                <a:rPr lang="en-US" sz="800" dirty="0"/>
                <a:t>Average Rate</a:t>
              </a:r>
            </a:p>
            <a:p>
              <a:pPr algn="ctr"/>
              <a:r>
                <a:rPr lang="en-US" sz="800" dirty="0"/>
                <a:t>Average Count</a:t>
              </a:r>
            </a:p>
          </p:txBody>
        </p:sp>
        <p:sp>
          <p:nvSpPr>
            <p:cNvPr id="17" name="Right Arrow 16"/>
            <p:cNvSpPr/>
            <p:nvPr/>
          </p:nvSpPr>
          <p:spPr>
            <a:xfrm>
              <a:off x="8408940" y="2556674"/>
              <a:ext cx="812223" cy="65834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800" i="1" dirty="0"/>
                <a:t>Averaged</a:t>
              </a:r>
            </a:p>
          </p:txBody>
        </p:sp>
        <p:sp>
          <p:nvSpPr>
            <p:cNvPr id="18" name="Right Arrow 17"/>
            <p:cNvSpPr/>
            <p:nvPr/>
          </p:nvSpPr>
          <p:spPr>
            <a:xfrm>
              <a:off x="5978255" y="3085989"/>
              <a:ext cx="812223" cy="65834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800" i="1" dirty="0"/>
                <a:t>Averaged</a:t>
              </a:r>
            </a:p>
          </p:txBody>
        </p:sp>
        <p:sp>
          <p:nvSpPr>
            <p:cNvPr id="20" name="Rounded Rectangle 19"/>
            <p:cNvSpPr/>
            <p:nvPr/>
          </p:nvSpPr>
          <p:spPr>
            <a:xfrm>
              <a:off x="7213593" y="2560251"/>
              <a:ext cx="1082965" cy="651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u="sng" dirty="0"/>
                <a:t>Monthly</a:t>
              </a:r>
            </a:p>
            <a:p>
              <a:pPr algn="ctr"/>
              <a:r>
                <a:rPr lang="en-US" sz="800" dirty="0"/>
                <a:t>Average Rate</a:t>
              </a:r>
            </a:p>
          </p:txBody>
        </p:sp>
        <p:sp>
          <p:nvSpPr>
            <p:cNvPr id="21" name="Rounded Rectangle 20"/>
            <p:cNvSpPr/>
            <p:nvPr/>
          </p:nvSpPr>
          <p:spPr>
            <a:xfrm>
              <a:off x="7232286" y="3607934"/>
              <a:ext cx="1082965" cy="658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u="sng" dirty="0"/>
                <a:t>Yearly</a:t>
              </a:r>
            </a:p>
            <a:p>
              <a:pPr algn="ctr"/>
              <a:r>
                <a:rPr lang="en-US" sz="800" dirty="0"/>
                <a:t>Average Rate</a:t>
              </a:r>
            </a:p>
            <a:p>
              <a:pPr algn="ctr"/>
              <a:r>
                <a:rPr lang="en-US" sz="800" dirty="0"/>
                <a:t>Average Count</a:t>
              </a:r>
            </a:p>
          </p:txBody>
        </p:sp>
        <p:sp>
          <p:nvSpPr>
            <p:cNvPr id="22" name="Rounded Rectangle 21"/>
            <p:cNvSpPr/>
            <p:nvPr/>
          </p:nvSpPr>
          <p:spPr>
            <a:xfrm>
              <a:off x="9329774" y="2556674"/>
              <a:ext cx="1082965" cy="65476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800" b="1" u="sng" dirty="0"/>
                <a:t>Total</a:t>
              </a:r>
            </a:p>
            <a:p>
              <a:pPr algn="ctr"/>
              <a:r>
                <a:rPr lang="en-US" sz="800" dirty="0"/>
                <a:t>Average Rate</a:t>
              </a:r>
            </a:p>
          </p:txBody>
        </p:sp>
        <p:sp>
          <p:nvSpPr>
            <p:cNvPr id="24" name="Right Arrow 23"/>
            <p:cNvSpPr/>
            <p:nvPr/>
          </p:nvSpPr>
          <p:spPr>
            <a:xfrm>
              <a:off x="8408939" y="3607933"/>
              <a:ext cx="812223" cy="65834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800" i="1" dirty="0"/>
                <a:t>ln(N</a:t>
              </a:r>
              <a:r>
                <a:rPr lang="en-US" sz="800" i="1" baseline="-25000" dirty="0"/>
                <a:t>t</a:t>
              </a:r>
              <a:r>
                <a:rPr lang="en-US" sz="800" i="1" dirty="0"/>
                <a:t>+1/</a:t>
              </a:r>
              <a:r>
                <a:rPr lang="en-US" sz="800" i="1" dirty="0" err="1"/>
                <a:t>N</a:t>
              </a:r>
              <a:r>
                <a:rPr lang="en-US" sz="800" i="1" baseline="-25000" dirty="0" err="1"/>
                <a:t>t</a:t>
              </a:r>
              <a:r>
                <a:rPr lang="en-US" sz="800" dirty="0"/>
                <a:t>)</a:t>
              </a:r>
            </a:p>
          </p:txBody>
        </p:sp>
        <p:sp>
          <p:nvSpPr>
            <p:cNvPr id="25" name="Rounded Rectangle 24"/>
            <p:cNvSpPr/>
            <p:nvPr/>
          </p:nvSpPr>
          <p:spPr>
            <a:xfrm>
              <a:off x="9310217" y="3607932"/>
              <a:ext cx="1082965" cy="6583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b="1" u="sng" dirty="0"/>
                <a:t>Yearly</a:t>
              </a:r>
            </a:p>
            <a:p>
              <a:pPr algn="ctr"/>
              <a:r>
                <a:rPr lang="en-US" sz="800" dirty="0"/>
                <a:t>Change Rate</a:t>
              </a:r>
            </a:p>
          </p:txBody>
        </p:sp>
        <p:sp>
          <p:nvSpPr>
            <p:cNvPr id="28" name="Right Arrow 27"/>
            <p:cNvSpPr/>
            <p:nvPr/>
          </p:nvSpPr>
          <p:spPr>
            <a:xfrm>
              <a:off x="10511574" y="3607933"/>
              <a:ext cx="812222" cy="658346"/>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800" i="1" dirty="0"/>
                <a:t>Averaged</a:t>
              </a:r>
            </a:p>
          </p:txBody>
        </p:sp>
        <p:sp>
          <p:nvSpPr>
            <p:cNvPr id="29" name="Rounded Rectangle 28"/>
            <p:cNvSpPr/>
            <p:nvPr/>
          </p:nvSpPr>
          <p:spPr>
            <a:xfrm>
              <a:off x="11442188" y="3607932"/>
              <a:ext cx="1082965" cy="658347"/>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800" b="1" u="sng" dirty="0"/>
                <a:t>Total</a:t>
              </a:r>
            </a:p>
            <a:p>
              <a:pPr algn="ctr"/>
              <a:r>
                <a:rPr lang="en-US" sz="800" dirty="0"/>
                <a:t>Average Change Rate</a:t>
              </a:r>
            </a:p>
          </p:txBody>
        </p:sp>
      </p:grpSp>
    </p:spTree>
    <p:extLst>
      <p:ext uri="{BB962C8B-B14F-4D97-AF65-F5344CB8AC3E}">
        <p14:creationId xmlns:p14="http://schemas.microsoft.com/office/powerpoint/2010/main" val="1590459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T-test showed significant difference between entanglement rates by species (p=0.04)</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75637416"/>
              </p:ext>
            </p:extLst>
          </p:nvPr>
        </p:nvGraphicFramePr>
        <p:xfrm>
          <a:off x="838200" y="1959156"/>
          <a:ext cx="5371214" cy="3303960"/>
        </p:xfrm>
        <a:graphic>
          <a:graphicData uri="http://schemas.openxmlformats.org/drawingml/2006/table">
            <a:tbl>
              <a:tblPr firstRow="1" firstCol="1" bandRow="1">
                <a:tableStyleId>{5C22544A-7EE6-4342-B048-85BDC9FD1C3A}</a:tableStyleId>
              </a:tblPr>
              <a:tblGrid>
                <a:gridCol w="3216750">
                  <a:extLst>
                    <a:ext uri="{9D8B030D-6E8A-4147-A177-3AD203B41FA5}">
                      <a16:colId xmlns:a16="http://schemas.microsoft.com/office/drawing/2014/main" val="2210128957"/>
                    </a:ext>
                  </a:extLst>
                </a:gridCol>
                <a:gridCol w="1077232">
                  <a:extLst>
                    <a:ext uri="{9D8B030D-6E8A-4147-A177-3AD203B41FA5}">
                      <a16:colId xmlns:a16="http://schemas.microsoft.com/office/drawing/2014/main" val="2264353475"/>
                    </a:ext>
                  </a:extLst>
                </a:gridCol>
                <a:gridCol w="1077232">
                  <a:extLst>
                    <a:ext uri="{9D8B030D-6E8A-4147-A177-3AD203B41FA5}">
                      <a16:colId xmlns:a16="http://schemas.microsoft.com/office/drawing/2014/main" val="103393178"/>
                    </a:ext>
                  </a:extLst>
                </a:gridCol>
              </a:tblGrid>
              <a:tr h="250300">
                <a:tc gridSpan="3">
                  <a:txBody>
                    <a:bodyPr/>
                    <a:lstStyle/>
                    <a:p>
                      <a:pPr marL="0" marR="0">
                        <a:spcBef>
                          <a:spcPts val="0"/>
                        </a:spcBef>
                        <a:spcAft>
                          <a:spcPts val="0"/>
                        </a:spcAft>
                      </a:pPr>
                      <a:r>
                        <a:rPr lang="en-US" sz="1100">
                          <a:effectLst/>
                        </a:rPr>
                        <a:t>t-Test: Two-Sample Assuming Unequal Variances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882223522"/>
                  </a:ext>
                </a:extLst>
              </a:tr>
              <a:tr h="262815">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129751348"/>
                  </a:ext>
                </a:extLst>
              </a:tr>
              <a:tr h="250300">
                <a:tc>
                  <a:txBody>
                    <a:bodyPr/>
                    <a:lstStyle/>
                    <a:p>
                      <a:pPr marL="0" marR="0" algn="ctr">
                        <a:spcBef>
                          <a:spcPts val="0"/>
                        </a:spcBef>
                        <a:spcAft>
                          <a:spcPts val="0"/>
                        </a:spcAft>
                      </a:pPr>
                      <a:r>
                        <a:rPr lang="en-US" sz="11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dirty="0">
                          <a:effectLst/>
                        </a:rPr>
                        <a:t>Steller</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dirty="0">
                          <a:effectLst/>
                        </a:rPr>
                        <a:t>California</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954258251"/>
                  </a:ext>
                </a:extLst>
              </a:tr>
              <a:tr h="250300">
                <a:tc>
                  <a:txBody>
                    <a:bodyPr/>
                    <a:lstStyle/>
                    <a:p>
                      <a:pPr marL="0" marR="0">
                        <a:spcBef>
                          <a:spcPts val="0"/>
                        </a:spcBef>
                        <a:spcAft>
                          <a:spcPts val="0"/>
                        </a:spcAft>
                      </a:pPr>
                      <a:r>
                        <a:rPr lang="en-US" sz="1100">
                          <a:effectLst/>
                        </a:rPr>
                        <a:t>Mean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0.004321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0.028605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3155090"/>
                  </a:ext>
                </a:extLst>
              </a:tr>
              <a:tr h="250300">
                <a:tc>
                  <a:txBody>
                    <a:bodyPr/>
                    <a:lstStyle/>
                    <a:p>
                      <a:pPr marL="0" marR="0">
                        <a:spcBef>
                          <a:spcPts val="0"/>
                        </a:spcBef>
                        <a:spcAft>
                          <a:spcPts val="0"/>
                        </a:spcAft>
                      </a:pPr>
                      <a:r>
                        <a:rPr lang="en-US" sz="1100">
                          <a:effectLst/>
                        </a:rPr>
                        <a:t>Variance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3.91E-06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0.000936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691968432"/>
                  </a:ext>
                </a:extLst>
              </a:tr>
              <a:tr h="250300">
                <a:tc>
                  <a:txBody>
                    <a:bodyPr/>
                    <a:lstStyle/>
                    <a:p>
                      <a:pPr marL="0" marR="0">
                        <a:spcBef>
                          <a:spcPts val="0"/>
                        </a:spcBef>
                        <a:spcAft>
                          <a:spcPts val="0"/>
                        </a:spcAft>
                      </a:pPr>
                      <a:r>
                        <a:rPr lang="en-US" sz="1100">
                          <a:effectLst/>
                        </a:rPr>
                        <a:t>Observations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339468935"/>
                  </a:ext>
                </a:extLst>
              </a:tr>
              <a:tr h="250300">
                <a:tc>
                  <a:txBody>
                    <a:bodyPr/>
                    <a:lstStyle/>
                    <a:p>
                      <a:pPr marL="0" marR="0">
                        <a:spcBef>
                          <a:spcPts val="0"/>
                        </a:spcBef>
                        <a:spcAft>
                          <a:spcPts val="0"/>
                        </a:spcAft>
                      </a:pPr>
                      <a:r>
                        <a:rPr lang="en-US" sz="1100">
                          <a:effectLst/>
                        </a:rPr>
                        <a:t>Hypothesized Mean Difference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0</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073540719"/>
                  </a:ext>
                </a:extLst>
              </a:tr>
              <a:tr h="250300">
                <a:tc>
                  <a:txBody>
                    <a:bodyPr/>
                    <a:lstStyle/>
                    <a:p>
                      <a:pPr marL="0" marR="0">
                        <a:spcBef>
                          <a:spcPts val="0"/>
                        </a:spcBef>
                        <a:spcAft>
                          <a:spcPts val="0"/>
                        </a:spcAft>
                      </a:pPr>
                      <a:r>
                        <a:rPr lang="en-US" sz="1100">
                          <a:effectLst/>
                        </a:rPr>
                        <a:t>df</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96039291"/>
                  </a:ext>
                </a:extLst>
              </a:tr>
              <a:tr h="250300">
                <a:tc>
                  <a:txBody>
                    <a:bodyPr/>
                    <a:lstStyle/>
                    <a:p>
                      <a:pPr marL="0" marR="0">
                        <a:spcBef>
                          <a:spcPts val="0"/>
                        </a:spcBef>
                        <a:spcAft>
                          <a:spcPts val="0"/>
                        </a:spcAft>
                      </a:pPr>
                      <a:r>
                        <a:rPr lang="en-US" sz="1100" dirty="0">
                          <a:effectLst/>
                        </a:rPr>
                        <a:t>t Stat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-2.37613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736643802"/>
                  </a:ext>
                </a:extLst>
              </a:tr>
              <a:tr h="250300">
                <a:tc>
                  <a:txBody>
                    <a:bodyPr/>
                    <a:lstStyle/>
                    <a:p>
                      <a:pPr marL="0" marR="0">
                        <a:spcBef>
                          <a:spcPts val="0"/>
                        </a:spcBef>
                        <a:spcAft>
                          <a:spcPts val="0"/>
                        </a:spcAft>
                      </a:pPr>
                      <a:r>
                        <a:rPr lang="en-US" sz="1100">
                          <a:effectLst/>
                        </a:rPr>
                        <a:t>P(T&lt;=t) one-tail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0.022408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865813169"/>
                  </a:ext>
                </a:extLst>
              </a:tr>
              <a:tr h="262815">
                <a:tc>
                  <a:txBody>
                    <a:bodyPr/>
                    <a:lstStyle/>
                    <a:p>
                      <a:pPr marL="0" marR="0">
                        <a:spcBef>
                          <a:spcPts val="0"/>
                        </a:spcBef>
                        <a:spcAft>
                          <a:spcPts val="0"/>
                        </a:spcAft>
                      </a:pPr>
                      <a:r>
                        <a:rPr lang="en-US" sz="1100">
                          <a:effectLst/>
                        </a:rPr>
                        <a:t>t Critical one-tail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1.859548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983898027"/>
                  </a:ext>
                </a:extLst>
              </a:tr>
              <a:tr h="262815">
                <a:tc>
                  <a:txBody>
                    <a:bodyPr/>
                    <a:lstStyle/>
                    <a:p>
                      <a:pPr marL="0" marR="0">
                        <a:spcBef>
                          <a:spcPts val="0"/>
                        </a:spcBef>
                        <a:spcAft>
                          <a:spcPts val="0"/>
                        </a:spcAft>
                      </a:pPr>
                      <a:r>
                        <a:rPr lang="en-US" sz="1100">
                          <a:effectLst/>
                        </a:rPr>
                        <a:t>P(T&lt;=t) two-tail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0.044815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10678935"/>
                  </a:ext>
                </a:extLst>
              </a:tr>
              <a:tr h="262815">
                <a:tc>
                  <a:txBody>
                    <a:bodyPr/>
                    <a:lstStyle/>
                    <a:p>
                      <a:pPr marL="0" marR="0">
                        <a:spcBef>
                          <a:spcPts val="0"/>
                        </a:spcBef>
                        <a:spcAft>
                          <a:spcPts val="0"/>
                        </a:spcAft>
                      </a:pPr>
                      <a:r>
                        <a:rPr lang="en-US" sz="1100">
                          <a:effectLst/>
                        </a:rPr>
                        <a:t>t Critical two-tail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2.306004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797502833"/>
                  </a:ext>
                </a:extLst>
              </a:tr>
            </a:tbl>
          </a:graphicData>
        </a:graphic>
      </p:graphicFrame>
      <p:sp>
        <p:nvSpPr>
          <p:cNvPr id="5" name="TextBox 4"/>
          <p:cNvSpPr txBox="1"/>
          <p:nvPr/>
        </p:nvSpPr>
        <p:spPr>
          <a:xfrm>
            <a:off x="6311907" y="4678327"/>
            <a:ext cx="5041893" cy="369332"/>
          </a:xfrm>
          <a:prstGeom prst="rect">
            <a:avLst/>
          </a:prstGeom>
          <a:noFill/>
        </p:spPr>
        <p:txBody>
          <a:bodyPr wrap="none" rtlCol="0">
            <a:spAutoFit/>
          </a:bodyPr>
          <a:lstStyle/>
          <a:p>
            <a:r>
              <a:rPr lang="en-US" dirty="0"/>
              <a:t>Two tail because the question is if they are different</a:t>
            </a:r>
          </a:p>
        </p:txBody>
      </p:sp>
    </p:spTree>
    <p:extLst>
      <p:ext uri="{BB962C8B-B14F-4D97-AF65-F5344CB8AC3E}">
        <p14:creationId xmlns:p14="http://schemas.microsoft.com/office/powerpoint/2010/main" val="2020849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One-way ANOVA showed annual differences in entanglement rates for Steller (p=2.68E-45)</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01926907"/>
              </p:ext>
            </p:extLst>
          </p:nvPr>
        </p:nvGraphicFramePr>
        <p:xfrm>
          <a:off x="582140" y="1690689"/>
          <a:ext cx="6116371" cy="2530076"/>
        </p:xfrm>
        <a:graphic>
          <a:graphicData uri="http://schemas.openxmlformats.org/drawingml/2006/table">
            <a:tbl>
              <a:tblPr firstRow="1" firstCol="1" bandRow="1">
                <a:tableStyleId>{5C22544A-7EE6-4342-B048-85BDC9FD1C3A}</a:tableStyleId>
              </a:tblPr>
              <a:tblGrid>
                <a:gridCol w="1463105">
                  <a:extLst>
                    <a:ext uri="{9D8B030D-6E8A-4147-A177-3AD203B41FA5}">
                      <a16:colId xmlns:a16="http://schemas.microsoft.com/office/drawing/2014/main" val="299054056"/>
                    </a:ext>
                  </a:extLst>
                </a:gridCol>
                <a:gridCol w="778355">
                  <a:extLst>
                    <a:ext uri="{9D8B030D-6E8A-4147-A177-3AD203B41FA5}">
                      <a16:colId xmlns:a16="http://schemas.microsoft.com/office/drawing/2014/main" val="779909545"/>
                    </a:ext>
                  </a:extLst>
                </a:gridCol>
                <a:gridCol w="636683">
                  <a:extLst>
                    <a:ext uri="{9D8B030D-6E8A-4147-A177-3AD203B41FA5}">
                      <a16:colId xmlns:a16="http://schemas.microsoft.com/office/drawing/2014/main" val="655739482"/>
                    </a:ext>
                  </a:extLst>
                </a:gridCol>
                <a:gridCol w="809557">
                  <a:extLst>
                    <a:ext uri="{9D8B030D-6E8A-4147-A177-3AD203B41FA5}">
                      <a16:colId xmlns:a16="http://schemas.microsoft.com/office/drawing/2014/main" val="3079578449"/>
                    </a:ext>
                  </a:extLst>
                </a:gridCol>
                <a:gridCol w="809557">
                  <a:extLst>
                    <a:ext uri="{9D8B030D-6E8A-4147-A177-3AD203B41FA5}">
                      <a16:colId xmlns:a16="http://schemas.microsoft.com/office/drawing/2014/main" val="3982361869"/>
                    </a:ext>
                  </a:extLst>
                </a:gridCol>
                <a:gridCol w="809557">
                  <a:extLst>
                    <a:ext uri="{9D8B030D-6E8A-4147-A177-3AD203B41FA5}">
                      <a16:colId xmlns:a16="http://schemas.microsoft.com/office/drawing/2014/main" val="3247512162"/>
                    </a:ext>
                  </a:extLst>
                </a:gridCol>
                <a:gridCol w="809557">
                  <a:extLst>
                    <a:ext uri="{9D8B030D-6E8A-4147-A177-3AD203B41FA5}">
                      <a16:colId xmlns:a16="http://schemas.microsoft.com/office/drawing/2014/main" val="1025436689"/>
                    </a:ext>
                  </a:extLst>
                </a:gridCol>
              </a:tblGrid>
              <a:tr h="182880">
                <a:tc gridSpan="3">
                  <a:txBody>
                    <a:bodyPr/>
                    <a:lstStyle/>
                    <a:p>
                      <a:pPr marL="0" marR="0">
                        <a:spcBef>
                          <a:spcPts val="0"/>
                        </a:spcBef>
                        <a:spcAft>
                          <a:spcPts val="0"/>
                        </a:spcAft>
                      </a:pPr>
                      <a:r>
                        <a:rPr lang="en-US" sz="1100">
                          <a:effectLst/>
                        </a:rPr>
                        <a:t>Anova: Single Factor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hMerge="1">
                  <a:txBody>
                    <a:bodyPr/>
                    <a:lstStyle/>
                    <a:p>
                      <a:endParaRPr lang="en-US"/>
                    </a:p>
                  </a:txBody>
                  <a:tcPr/>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98293669"/>
                  </a:ext>
                </a:extLst>
              </a:tr>
              <a:tr h="182880">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503414"/>
                  </a:ext>
                </a:extLst>
              </a:tr>
              <a:tr h="182880">
                <a:tc gridSpan="2">
                  <a:txBody>
                    <a:bodyPr/>
                    <a:lstStyle/>
                    <a:p>
                      <a:pPr marL="0" marR="0">
                        <a:spcBef>
                          <a:spcPts val="0"/>
                        </a:spcBef>
                        <a:spcAft>
                          <a:spcPts val="0"/>
                        </a:spcAft>
                      </a:pPr>
                      <a:r>
                        <a:rPr lang="en-US" sz="1100" dirty="0">
                          <a:effectLst/>
                        </a:rPr>
                        <a:t>SUMMARY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803710887"/>
                  </a:ext>
                </a:extLst>
              </a:tr>
              <a:tr h="182880">
                <a:tc>
                  <a:txBody>
                    <a:bodyPr/>
                    <a:lstStyle/>
                    <a:p>
                      <a:pPr marL="0" marR="0" algn="ctr">
                        <a:spcBef>
                          <a:spcPts val="0"/>
                        </a:spcBef>
                        <a:spcAft>
                          <a:spcPts val="0"/>
                        </a:spcAft>
                      </a:pPr>
                      <a:r>
                        <a:rPr lang="en-US" sz="1100">
                          <a:effectLst/>
                        </a:rPr>
                        <a:t>Groups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Count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Sum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Average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Variance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082521783"/>
                  </a:ext>
                </a:extLst>
              </a:tr>
              <a:tr h="182880">
                <a:tc>
                  <a:txBody>
                    <a:bodyPr/>
                    <a:lstStyle/>
                    <a:p>
                      <a:pPr marL="0" marR="0">
                        <a:spcBef>
                          <a:spcPts val="0"/>
                        </a:spcBef>
                        <a:spcAft>
                          <a:spcPts val="0"/>
                        </a:spcAft>
                      </a:pPr>
                      <a:r>
                        <a:rPr lang="en-US" sz="1100">
                          <a:effectLst/>
                        </a:rPr>
                        <a:t>Year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18126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2014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7.5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388735703"/>
                  </a:ext>
                </a:extLst>
              </a:tr>
              <a:tr h="182880">
                <a:tc>
                  <a:txBody>
                    <a:bodyPr/>
                    <a:lstStyle/>
                    <a:p>
                      <a:pPr marL="0" marR="0">
                        <a:spcBef>
                          <a:spcPts val="0"/>
                        </a:spcBef>
                        <a:spcAft>
                          <a:spcPts val="0"/>
                        </a:spcAft>
                      </a:pPr>
                      <a:r>
                        <a:rPr lang="en-US" sz="1100">
                          <a:effectLst/>
                        </a:rPr>
                        <a:t>Rate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0.03889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0.004321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3.91E-06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559189051"/>
                  </a:ext>
                </a:extLst>
              </a:tr>
              <a:tr h="182880">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305237610"/>
                  </a:ext>
                </a:extLst>
              </a:tr>
              <a:tr h="182880">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315687040"/>
                  </a:ext>
                </a:extLst>
              </a:tr>
              <a:tr h="182880">
                <a:tc>
                  <a:txBody>
                    <a:bodyPr/>
                    <a:lstStyle/>
                    <a:p>
                      <a:pPr marL="0" marR="0">
                        <a:spcBef>
                          <a:spcPts val="0"/>
                        </a:spcBef>
                        <a:spcAft>
                          <a:spcPts val="0"/>
                        </a:spcAft>
                      </a:pPr>
                      <a:r>
                        <a:rPr lang="en-US" sz="1100">
                          <a:effectLst/>
                        </a:rPr>
                        <a:t>ANOVA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013348834"/>
                  </a:ext>
                </a:extLst>
              </a:tr>
              <a:tr h="173593">
                <a:tc>
                  <a:txBody>
                    <a:bodyPr/>
                    <a:lstStyle/>
                    <a:p>
                      <a:pPr marL="0" marR="0" algn="ctr">
                        <a:spcBef>
                          <a:spcPts val="0"/>
                        </a:spcBef>
                        <a:spcAft>
                          <a:spcPts val="0"/>
                        </a:spcAft>
                      </a:pPr>
                      <a:r>
                        <a:rPr lang="en-US" sz="1100">
                          <a:effectLst/>
                        </a:rPr>
                        <a:t>Source of Variation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SS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df</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MS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F</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P-value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F crit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977234469"/>
                  </a:ext>
                </a:extLst>
              </a:tr>
              <a:tr h="173593">
                <a:tc>
                  <a:txBody>
                    <a:bodyPr/>
                    <a:lstStyle/>
                    <a:p>
                      <a:pPr marL="0" marR="0">
                        <a:spcBef>
                          <a:spcPts val="0"/>
                        </a:spcBef>
                        <a:spcAft>
                          <a:spcPts val="0"/>
                        </a:spcAft>
                      </a:pPr>
                      <a:r>
                        <a:rPr lang="en-US" sz="1100">
                          <a:effectLst/>
                        </a:rPr>
                        <a:t>Between Groups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18252804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18252804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4867412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2.68E-45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4.493998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264719391"/>
                  </a:ext>
                </a:extLst>
              </a:tr>
              <a:tr h="182880">
                <a:tc>
                  <a:txBody>
                    <a:bodyPr/>
                    <a:lstStyle/>
                    <a:p>
                      <a:pPr marL="0" marR="0">
                        <a:spcBef>
                          <a:spcPts val="0"/>
                        </a:spcBef>
                        <a:spcAft>
                          <a:spcPts val="0"/>
                        </a:spcAft>
                      </a:pPr>
                      <a:r>
                        <a:rPr lang="en-US" sz="1100">
                          <a:effectLst/>
                        </a:rPr>
                        <a:t>Within Groups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60.00003</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16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3.750002</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788181409"/>
                  </a:ext>
                </a:extLst>
              </a:tr>
              <a:tr h="182880">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42285416"/>
                  </a:ext>
                </a:extLst>
              </a:tr>
              <a:tr h="178464">
                <a:tc>
                  <a:txBody>
                    <a:bodyPr/>
                    <a:lstStyle/>
                    <a:p>
                      <a:pPr marL="0" marR="0">
                        <a:spcBef>
                          <a:spcPts val="0"/>
                        </a:spcBef>
                        <a:spcAft>
                          <a:spcPts val="0"/>
                        </a:spcAft>
                      </a:pPr>
                      <a:r>
                        <a:rPr lang="en-US" sz="1100">
                          <a:effectLst/>
                        </a:rPr>
                        <a:t>Total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18252864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17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793016871"/>
                  </a:ext>
                </a:extLst>
              </a:tr>
            </a:tbl>
          </a:graphicData>
        </a:graphic>
      </p:graphicFrame>
    </p:spTree>
    <p:extLst>
      <p:ext uri="{BB962C8B-B14F-4D97-AF65-F5344CB8AC3E}">
        <p14:creationId xmlns:p14="http://schemas.microsoft.com/office/powerpoint/2010/main" val="4145560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Post-hoc showed…</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8886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One-way ANOVA showed annual differences in entanglement rates for California (p=2.68E-45)</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93241241"/>
              </p:ext>
            </p:extLst>
          </p:nvPr>
        </p:nvGraphicFramePr>
        <p:xfrm>
          <a:off x="838198" y="1690688"/>
          <a:ext cx="5498807" cy="3031230"/>
        </p:xfrm>
        <a:graphic>
          <a:graphicData uri="http://schemas.openxmlformats.org/drawingml/2006/table">
            <a:tbl>
              <a:tblPr firstRow="1" firstCol="1" bandRow="1">
                <a:tableStyleId>{5C22544A-7EE6-4342-B048-85BDC9FD1C3A}</a:tableStyleId>
              </a:tblPr>
              <a:tblGrid>
                <a:gridCol w="1295374">
                  <a:extLst>
                    <a:ext uri="{9D8B030D-6E8A-4147-A177-3AD203B41FA5}">
                      <a16:colId xmlns:a16="http://schemas.microsoft.com/office/drawing/2014/main" val="246337611"/>
                    </a:ext>
                  </a:extLst>
                </a:gridCol>
                <a:gridCol w="689124">
                  <a:extLst>
                    <a:ext uri="{9D8B030D-6E8A-4147-A177-3AD203B41FA5}">
                      <a16:colId xmlns:a16="http://schemas.microsoft.com/office/drawing/2014/main" val="2968522689"/>
                    </a:ext>
                  </a:extLst>
                </a:gridCol>
                <a:gridCol w="647313">
                  <a:extLst>
                    <a:ext uri="{9D8B030D-6E8A-4147-A177-3AD203B41FA5}">
                      <a16:colId xmlns:a16="http://schemas.microsoft.com/office/drawing/2014/main" val="2819437429"/>
                    </a:ext>
                  </a:extLst>
                </a:gridCol>
                <a:gridCol w="716749">
                  <a:extLst>
                    <a:ext uri="{9D8B030D-6E8A-4147-A177-3AD203B41FA5}">
                      <a16:colId xmlns:a16="http://schemas.microsoft.com/office/drawing/2014/main" val="2202031521"/>
                    </a:ext>
                  </a:extLst>
                </a:gridCol>
                <a:gridCol w="716749">
                  <a:extLst>
                    <a:ext uri="{9D8B030D-6E8A-4147-A177-3AD203B41FA5}">
                      <a16:colId xmlns:a16="http://schemas.microsoft.com/office/drawing/2014/main" val="2143940090"/>
                    </a:ext>
                  </a:extLst>
                </a:gridCol>
                <a:gridCol w="716749">
                  <a:extLst>
                    <a:ext uri="{9D8B030D-6E8A-4147-A177-3AD203B41FA5}">
                      <a16:colId xmlns:a16="http://schemas.microsoft.com/office/drawing/2014/main" val="1521981502"/>
                    </a:ext>
                  </a:extLst>
                </a:gridCol>
                <a:gridCol w="716749">
                  <a:extLst>
                    <a:ext uri="{9D8B030D-6E8A-4147-A177-3AD203B41FA5}">
                      <a16:colId xmlns:a16="http://schemas.microsoft.com/office/drawing/2014/main" val="3321947944"/>
                    </a:ext>
                  </a:extLst>
                </a:gridCol>
              </a:tblGrid>
              <a:tr h="182880">
                <a:tc gridSpan="3">
                  <a:txBody>
                    <a:bodyPr/>
                    <a:lstStyle/>
                    <a:p>
                      <a:pPr marL="0" marR="0">
                        <a:spcBef>
                          <a:spcPts val="0"/>
                        </a:spcBef>
                        <a:spcAft>
                          <a:spcPts val="0"/>
                        </a:spcAft>
                      </a:pPr>
                      <a:r>
                        <a:rPr lang="en-US" sz="1100">
                          <a:effectLst/>
                        </a:rPr>
                        <a:t>Anova: Single Factor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hMerge="1">
                  <a:txBody>
                    <a:bodyPr/>
                    <a:lstStyle/>
                    <a:p>
                      <a:endParaRPr lang="en-US"/>
                    </a:p>
                  </a:txBody>
                  <a:tcPr/>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510046102"/>
                  </a:ext>
                </a:extLst>
              </a:tr>
              <a:tr h="182880">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853400986"/>
                  </a:ext>
                </a:extLst>
              </a:tr>
              <a:tr h="185165">
                <a:tc gridSpan="2">
                  <a:txBody>
                    <a:bodyPr/>
                    <a:lstStyle/>
                    <a:p>
                      <a:pPr marL="0" marR="0">
                        <a:spcBef>
                          <a:spcPts val="0"/>
                        </a:spcBef>
                        <a:spcAft>
                          <a:spcPts val="0"/>
                        </a:spcAft>
                      </a:pPr>
                      <a:r>
                        <a:rPr lang="en-US" sz="1100">
                          <a:effectLst/>
                        </a:rPr>
                        <a:t>SUMMARY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892613997"/>
                  </a:ext>
                </a:extLst>
              </a:tr>
              <a:tr h="185165">
                <a:tc>
                  <a:txBody>
                    <a:bodyPr/>
                    <a:lstStyle/>
                    <a:p>
                      <a:pPr marL="0" marR="0" algn="ctr">
                        <a:spcBef>
                          <a:spcPts val="0"/>
                        </a:spcBef>
                        <a:spcAft>
                          <a:spcPts val="0"/>
                        </a:spcAft>
                      </a:pPr>
                      <a:r>
                        <a:rPr lang="en-US" sz="1100">
                          <a:effectLst/>
                        </a:rPr>
                        <a:t>Groups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Count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Sum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Average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Variance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234042891"/>
                  </a:ext>
                </a:extLst>
              </a:tr>
              <a:tr h="185165">
                <a:tc>
                  <a:txBody>
                    <a:bodyPr/>
                    <a:lstStyle/>
                    <a:p>
                      <a:pPr marL="0" marR="0">
                        <a:spcBef>
                          <a:spcPts val="0"/>
                        </a:spcBef>
                        <a:spcAft>
                          <a:spcPts val="0"/>
                        </a:spcAft>
                      </a:pPr>
                      <a:r>
                        <a:rPr lang="en-US" sz="1100">
                          <a:effectLst/>
                        </a:rPr>
                        <a:t>Year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18126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2014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7.5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713531393"/>
                  </a:ext>
                </a:extLst>
              </a:tr>
              <a:tr h="347186">
                <a:tc>
                  <a:txBody>
                    <a:bodyPr/>
                    <a:lstStyle/>
                    <a:p>
                      <a:pPr marL="0" marR="0">
                        <a:spcBef>
                          <a:spcPts val="0"/>
                        </a:spcBef>
                        <a:spcAft>
                          <a:spcPts val="0"/>
                        </a:spcAft>
                      </a:pPr>
                      <a:r>
                        <a:rPr lang="en-US" sz="1100">
                          <a:effectLst/>
                        </a:rPr>
                        <a:t>Rate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0.257445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0.028605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0.000936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650296067"/>
                  </a:ext>
                </a:extLst>
              </a:tr>
              <a:tr h="185165">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506234130"/>
                  </a:ext>
                </a:extLst>
              </a:tr>
              <a:tr h="182880">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103366177"/>
                  </a:ext>
                </a:extLst>
              </a:tr>
              <a:tr h="185165">
                <a:tc>
                  <a:txBody>
                    <a:bodyPr/>
                    <a:lstStyle/>
                    <a:p>
                      <a:pPr marL="0" marR="0">
                        <a:spcBef>
                          <a:spcPts val="0"/>
                        </a:spcBef>
                        <a:spcAft>
                          <a:spcPts val="0"/>
                        </a:spcAft>
                      </a:pPr>
                      <a:r>
                        <a:rPr lang="en-US" sz="1100">
                          <a:effectLst/>
                        </a:rPr>
                        <a:t>ANOVA</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659194440"/>
                  </a:ext>
                </a:extLst>
              </a:tr>
              <a:tr h="185165">
                <a:tc>
                  <a:txBody>
                    <a:bodyPr/>
                    <a:lstStyle/>
                    <a:p>
                      <a:pPr marL="0" marR="0" algn="ctr">
                        <a:spcBef>
                          <a:spcPts val="0"/>
                        </a:spcBef>
                        <a:spcAft>
                          <a:spcPts val="0"/>
                        </a:spcAft>
                      </a:pPr>
                      <a:r>
                        <a:rPr lang="en-US" sz="1100">
                          <a:effectLst/>
                        </a:rPr>
                        <a:t>Source of Variation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SS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df</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MS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F</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P-value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F crit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217885813"/>
                  </a:ext>
                </a:extLst>
              </a:tr>
              <a:tr h="347186">
                <a:tc>
                  <a:txBody>
                    <a:bodyPr/>
                    <a:lstStyle/>
                    <a:p>
                      <a:pPr marL="0" marR="0">
                        <a:spcBef>
                          <a:spcPts val="0"/>
                        </a:spcBef>
                        <a:spcAft>
                          <a:spcPts val="0"/>
                        </a:spcAft>
                      </a:pPr>
                      <a:r>
                        <a:rPr lang="en-US" sz="1100">
                          <a:effectLst/>
                        </a:rPr>
                        <a:t>Between Groups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18252364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1</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18252364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4866689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2.68E-45</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4.493998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679833980"/>
                  </a:ext>
                </a:extLst>
              </a:tr>
              <a:tr h="182880">
                <a:tc>
                  <a:txBody>
                    <a:bodyPr/>
                    <a:lstStyle/>
                    <a:p>
                      <a:pPr marL="0" marR="0">
                        <a:spcBef>
                          <a:spcPts val="0"/>
                        </a:spcBef>
                        <a:spcAft>
                          <a:spcPts val="0"/>
                        </a:spcAft>
                      </a:pPr>
                      <a:r>
                        <a:rPr lang="en-US" sz="1100">
                          <a:effectLst/>
                        </a:rPr>
                        <a:t>Within Groups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60.00749</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16</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3.750468</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626646941"/>
                  </a:ext>
                </a:extLst>
              </a:tr>
              <a:tr h="182880">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200">
                        <a:effectLst/>
                        <a:latin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486108815"/>
                  </a:ext>
                </a:extLst>
              </a:tr>
              <a:tr h="347186">
                <a:tc>
                  <a:txBody>
                    <a:bodyPr/>
                    <a:lstStyle/>
                    <a:p>
                      <a:pPr marL="0" marR="0">
                        <a:spcBef>
                          <a:spcPts val="0"/>
                        </a:spcBef>
                        <a:spcAft>
                          <a:spcPts val="0"/>
                        </a:spcAft>
                      </a:pPr>
                      <a:r>
                        <a:rPr lang="en-US" sz="1100">
                          <a:effectLst/>
                        </a:rPr>
                        <a:t>Total</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18252424</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17</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a:effectLst/>
                        </a:rPr>
                        <a:t>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dirty="0">
                          <a:effectLst/>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2075135981"/>
                  </a:ext>
                </a:extLst>
              </a:tr>
            </a:tbl>
          </a:graphicData>
        </a:graphic>
      </p:graphicFrame>
    </p:spTree>
    <p:extLst>
      <p:ext uri="{BB962C8B-B14F-4D97-AF65-F5344CB8AC3E}">
        <p14:creationId xmlns:p14="http://schemas.microsoft.com/office/powerpoint/2010/main" val="41911669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13226</TotalTime>
  <Words>1031</Words>
  <Application>Microsoft Office PowerPoint</Application>
  <PresentationFormat>Widescreen</PresentationFormat>
  <Paragraphs>427</Paragraphs>
  <Slides>28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Calibri</vt:lpstr>
      <vt:lpstr>Calibri Light</vt:lpstr>
      <vt:lpstr>Cambria Math</vt:lpstr>
      <vt:lpstr>Times New Roman</vt:lpstr>
      <vt:lpstr>Office Theme</vt:lpstr>
      <vt:lpstr>SLE Analysis</vt:lpstr>
      <vt:lpstr>Sample Sizes</vt:lpstr>
      <vt:lpstr>Entanglement Rates Model Comparison AIC</vt:lpstr>
      <vt:lpstr>Entanglement Rates by Species</vt:lpstr>
      <vt:lpstr>PowerPoint Presentation</vt:lpstr>
      <vt:lpstr>T-test showed significant difference between entanglement rates by species (p=0.04)</vt:lpstr>
      <vt:lpstr>One-way ANOVA showed annual differences in entanglement rates for Steller (p=2.68E-45)</vt:lpstr>
      <vt:lpstr>Post-hoc showed…</vt:lpstr>
      <vt:lpstr>One-way ANOVA showed annual differences in entanglement rates for California (p=2.68E-45)</vt:lpstr>
      <vt:lpstr>Post-hoc showed…</vt:lpstr>
      <vt:lpstr>Material Analysis</vt:lpstr>
      <vt:lpstr>MA by month</vt:lpstr>
      <vt:lpstr>PowerPoint Presentation</vt:lpstr>
      <vt:lpstr>PowerPoint Presentation</vt:lpstr>
      <vt:lpstr>PowerPoint Presentation</vt:lpstr>
      <vt:lpstr>PowerPoint Presentation</vt:lpstr>
      <vt:lpstr>PowerPoint Presentation</vt:lpstr>
      <vt:lpstr>MA by year, all</vt:lpstr>
      <vt:lpstr>PowerPoint Presentation</vt:lpstr>
      <vt:lpstr>PowerPoint Presentation</vt:lpstr>
      <vt:lpstr>PowerPoint Presentation</vt:lpstr>
      <vt:lpstr>PowerPoint Presentation</vt:lpstr>
      <vt:lpstr>PowerPoint Presentation</vt:lpstr>
      <vt:lpstr>PowerPoint Presentation</vt:lpstr>
      <vt:lpstr>Ej Counts trend</vt:lpstr>
      <vt:lpstr>Packing band annual ents-surveys</vt:lpstr>
      <vt:lpstr>Packing bands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SLE Analysis</dc:title>
  <dc:creator>Elizabeth Allyn</dc:creator>
  <cp:lastModifiedBy>Elizabeth Allyn</cp:lastModifiedBy>
  <cp:revision>137</cp:revision>
  <dcterms:created xsi:type="dcterms:W3CDTF">2020-01-30T21:31:09Z</dcterms:created>
  <dcterms:modified xsi:type="dcterms:W3CDTF">2021-01-05T16:28:11Z</dcterms:modified>
</cp:coreProperties>
</file>